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0" r:id="rId5"/>
  </p:sldMasterIdLst>
  <p:notesMasterIdLst>
    <p:notesMasterId r:id="rId38"/>
  </p:notesMasterIdLst>
  <p:handoutMasterIdLst>
    <p:handoutMasterId r:id="rId39"/>
  </p:handoutMasterIdLst>
  <p:sldIdLst>
    <p:sldId id="268" r:id="rId6"/>
    <p:sldId id="299" r:id="rId7"/>
    <p:sldId id="275" r:id="rId8"/>
    <p:sldId id="277" r:id="rId9"/>
    <p:sldId id="269" r:id="rId10"/>
    <p:sldId id="279" r:id="rId11"/>
    <p:sldId id="302" r:id="rId12"/>
    <p:sldId id="485" r:id="rId13"/>
    <p:sldId id="492" r:id="rId14"/>
    <p:sldId id="493" r:id="rId15"/>
    <p:sldId id="494" r:id="rId16"/>
    <p:sldId id="495" r:id="rId17"/>
    <p:sldId id="286" r:id="rId18"/>
    <p:sldId id="289" r:id="rId19"/>
    <p:sldId id="290" r:id="rId20"/>
    <p:sldId id="288" r:id="rId21"/>
    <p:sldId id="291" r:id="rId22"/>
    <p:sldId id="282" r:id="rId23"/>
    <p:sldId id="292" r:id="rId24"/>
    <p:sldId id="293" r:id="rId25"/>
    <p:sldId id="487" r:id="rId26"/>
    <p:sldId id="488" r:id="rId27"/>
    <p:sldId id="489" r:id="rId28"/>
    <p:sldId id="490" r:id="rId29"/>
    <p:sldId id="491" r:id="rId30"/>
    <p:sldId id="300" r:id="rId31"/>
    <p:sldId id="274" r:id="rId32"/>
    <p:sldId id="297" r:id="rId33"/>
    <p:sldId id="298" r:id="rId34"/>
    <p:sldId id="295" r:id="rId35"/>
    <p:sldId id="486" r:id="rId36"/>
    <p:sldId id="296" r:id="rId37"/>
  </p:sldIdLst>
  <p:sldSz cx="12192000" cy="6858000"/>
  <p:notesSz cx="70104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A1A1"/>
    <a:srgbClr val="008080"/>
    <a:srgbClr val="FFFC00"/>
    <a:srgbClr val="3399FF"/>
    <a:srgbClr val="33CC33"/>
    <a:srgbClr val="FF2600"/>
    <a:srgbClr val="009900"/>
    <a:srgbClr val="003399"/>
    <a:srgbClr val="3333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14" autoAdjust="0"/>
    <p:restoredTop sz="70617" autoAdjust="0"/>
  </p:normalViewPr>
  <p:slideViewPr>
    <p:cSldViewPr>
      <p:cViewPr varScale="1">
        <p:scale>
          <a:sx n="80" d="100"/>
          <a:sy n="80" d="100"/>
        </p:scale>
        <p:origin x="2118" y="96"/>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85" d="100"/>
          <a:sy n="85" d="100"/>
        </p:scale>
        <p:origin x="384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Aldana" userId="b07c3568-98aa-4f27-947a-5afc1e862e64" providerId="ADAL" clId="{1A562B7E-00AC-408E-9D1D-7BBDA55675BA}"/>
    <pc:docChg chg="custSel modSld modShowInfo">
      <pc:chgData name="Susan Aldana" userId="b07c3568-98aa-4f27-947a-5afc1e862e64" providerId="ADAL" clId="{1A562B7E-00AC-408E-9D1D-7BBDA55675BA}" dt="2020-02-12T21:28:22.691" v="38" actId="2744"/>
      <pc:docMkLst>
        <pc:docMk/>
      </pc:docMkLst>
      <pc:sldChg chg="modNotes">
        <pc:chgData name="Susan Aldana" userId="b07c3568-98aa-4f27-947a-5afc1e862e64" providerId="ADAL" clId="{1A562B7E-00AC-408E-9D1D-7BBDA55675BA}" dt="2020-02-12T21:27:21.244" v="37" actId="21"/>
        <pc:sldMkLst>
          <pc:docMk/>
          <pc:sldMk cId="2315914006" sldId="268"/>
        </pc:sldMkLst>
      </pc:sldChg>
      <pc:sldChg chg="modNotes modNotesTx">
        <pc:chgData name="Susan Aldana" userId="b07c3568-98aa-4f27-947a-5afc1e862e64" providerId="ADAL" clId="{1A562B7E-00AC-408E-9D1D-7BBDA55675BA}" dt="2020-02-12T21:27:02.005" v="33" actId="21"/>
        <pc:sldMkLst>
          <pc:docMk/>
          <pc:sldMk cId="4292673167" sldId="269"/>
        </pc:sldMkLst>
      </pc:sldChg>
      <pc:sldChg chg="modNotes">
        <pc:chgData name="Susan Aldana" userId="b07c3568-98aa-4f27-947a-5afc1e862e64" providerId="ADAL" clId="{1A562B7E-00AC-408E-9D1D-7BBDA55675BA}" dt="2020-02-12T21:25:25.143" v="12" actId="21"/>
        <pc:sldMkLst>
          <pc:docMk/>
          <pc:sldMk cId="1208684510" sldId="274"/>
        </pc:sldMkLst>
      </pc:sldChg>
      <pc:sldChg chg="modNotes modNotesTx">
        <pc:chgData name="Susan Aldana" userId="b07c3568-98aa-4f27-947a-5afc1e862e64" providerId="ADAL" clId="{1A562B7E-00AC-408E-9D1D-7BBDA55675BA}" dt="2020-02-12T21:27:10.105" v="35" actId="21"/>
        <pc:sldMkLst>
          <pc:docMk/>
          <pc:sldMk cId="4214779806" sldId="275"/>
        </pc:sldMkLst>
      </pc:sldChg>
      <pc:sldChg chg="modNotes modNotesTx">
        <pc:chgData name="Susan Aldana" userId="b07c3568-98aa-4f27-947a-5afc1e862e64" providerId="ADAL" clId="{1A562B7E-00AC-408E-9D1D-7BBDA55675BA}" dt="2020-02-12T21:27:05.820" v="34" actId="21"/>
        <pc:sldMkLst>
          <pc:docMk/>
          <pc:sldMk cId="906536109" sldId="277"/>
        </pc:sldMkLst>
      </pc:sldChg>
      <pc:sldChg chg="modNotes modNotesTx">
        <pc:chgData name="Susan Aldana" userId="b07c3568-98aa-4f27-947a-5afc1e862e64" providerId="ADAL" clId="{1A562B7E-00AC-408E-9D1D-7BBDA55675BA}" dt="2020-02-12T21:26:57.671" v="32" actId="21"/>
        <pc:sldMkLst>
          <pc:docMk/>
          <pc:sldMk cId="4062793202" sldId="279"/>
        </pc:sldMkLst>
      </pc:sldChg>
      <pc:sldChg chg="modNotes">
        <pc:chgData name="Susan Aldana" userId="b07c3568-98aa-4f27-947a-5afc1e862e64" providerId="ADAL" clId="{1A562B7E-00AC-408E-9D1D-7BBDA55675BA}" dt="2020-02-12T21:26:12.693" v="21" actId="21"/>
        <pc:sldMkLst>
          <pc:docMk/>
          <pc:sldMk cId="3785601865" sldId="282"/>
        </pc:sldMkLst>
      </pc:sldChg>
      <pc:sldChg chg="modNotes">
        <pc:chgData name="Susan Aldana" userId="b07c3568-98aa-4f27-947a-5afc1e862e64" providerId="ADAL" clId="{1A562B7E-00AC-408E-9D1D-7BBDA55675BA}" dt="2020-02-12T21:26:33.832" v="26" actId="21"/>
        <pc:sldMkLst>
          <pc:docMk/>
          <pc:sldMk cId="3463026488" sldId="286"/>
        </pc:sldMkLst>
      </pc:sldChg>
      <pc:sldChg chg="modNotes">
        <pc:chgData name="Susan Aldana" userId="b07c3568-98aa-4f27-947a-5afc1e862e64" providerId="ADAL" clId="{1A562B7E-00AC-408E-9D1D-7BBDA55675BA}" dt="2020-02-12T21:26:21.288" v="23" actId="21"/>
        <pc:sldMkLst>
          <pc:docMk/>
          <pc:sldMk cId="555159430" sldId="288"/>
        </pc:sldMkLst>
      </pc:sldChg>
      <pc:sldChg chg="modNotes">
        <pc:chgData name="Susan Aldana" userId="b07c3568-98aa-4f27-947a-5afc1e862e64" providerId="ADAL" clId="{1A562B7E-00AC-408E-9D1D-7BBDA55675BA}" dt="2020-02-12T21:26:29.343" v="25" actId="21"/>
        <pc:sldMkLst>
          <pc:docMk/>
          <pc:sldMk cId="937658318" sldId="289"/>
        </pc:sldMkLst>
      </pc:sldChg>
      <pc:sldChg chg="modNotes">
        <pc:chgData name="Susan Aldana" userId="b07c3568-98aa-4f27-947a-5afc1e862e64" providerId="ADAL" clId="{1A562B7E-00AC-408E-9D1D-7BBDA55675BA}" dt="2020-02-12T21:26:25.532" v="24" actId="21"/>
        <pc:sldMkLst>
          <pc:docMk/>
          <pc:sldMk cId="2513975024" sldId="290"/>
        </pc:sldMkLst>
      </pc:sldChg>
      <pc:sldChg chg="modNotes">
        <pc:chgData name="Susan Aldana" userId="b07c3568-98aa-4f27-947a-5afc1e862e64" providerId="ADAL" clId="{1A562B7E-00AC-408E-9D1D-7BBDA55675BA}" dt="2020-02-12T21:26:17.182" v="22" actId="21"/>
        <pc:sldMkLst>
          <pc:docMk/>
          <pc:sldMk cId="413322281" sldId="291"/>
        </pc:sldMkLst>
      </pc:sldChg>
      <pc:sldChg chg="modNotes">
        <pc:chgData name="Susan Aldana" userId="b07c3568-98aa-4f27-947a-5afc1e862e64" providerId="ADAL" clId="{1A562B7E-00AC-408E-9D1D-7BBDA55675BA}" dt="2020-02-12T21:26:08.710" v="20" actId="21"/>
        <pc:sldMkLst>
          <pc:docMk/>
          <pc:sldMk cId="3196571993" sldId="292"/>
        </pc:sldMkLst>
      </pc:sldChg>
      <pc:sldChg chg="modNotes">
        <pc:chgData name="Susan Aldana" userId="b07c3568-98aa-4f27-947a-5afc1e862e64" providerId="ADAL" clId="{1A562B7E-00AC-408E-9D1D-7BBDA55675BA}" dt="2020-02-12T21:26:04.322" v="19" actId="21"/>
        <pc:sldMkLst>
          <pc:docMk/>
          <pc:sldMk cId="3226600644" sldId="293"/>
        </pc:sldMkLst>
      </pc:sldChg>
      <pc:sldChg chg="modNotes">
        <pc:chgData name="Susan Aldana" userId="b07c3568-98aa-4f27-947a-5afc1e862e64" providerId="ADAL" clId="{1A562B7E-00AC-408E-9D1D-7BBDA55675BA}" dt="2020-02-12T21:25:08.660" v="9" actId="21"/>
        <pc:sldMkLst>
          <pc:docMk/>
          <pc:sldMk cId="2910578511" sldId="295"/>
        </pc:sldMkLst>
      </pc:sldChg>
      <pc:sldChg chg="modNotes">
        <pc:chgData name="Susan Aldana" userId="b07c3568-98aa-4f27-947a-5afc1e862e64" providerId="ADAL" clId="{1A562B7E-00AC-408E-9D1D-7BBDA55675BA}" dt="2020-02-12T21:24:54.114" v="7" actId="21"/>
        <pc:sldMkLst>
          <pc:docMk/>
          <pc:sldMk cId="1108528166" sldId="296"/>
        </pc:sldMkLst>
      </pc:sldChg>
      <pc:sldChg chg="modNotes">
        <pc:chgData name="Susan Aldana" userId="b07c3568-98aa-4f27-947a-5afc1e862e64" providerId="ADAL" clId="{1A562B7E-00AC-408E-9D1D-7BBDA55675BA}" dt="2020-02-12T21:25:18.618" v="11" actId="21"/>
        <pc:sldMkLst>
          <pc:docMk/>
          <pc:sldMk cId="1984311258" sldId="297"/>
        </pc:sldMkLst>
      </pc:sldChg>
      <pc:sldChg chg="modNotes">
        <pc:chgData name="Susan Aldana" userId="b07c3568-98aa-4f27-947a-5afc1e862e64" providerId="ADAL" clId="{1A562B7E-00AC-408E-9D1D-7BBDA55675BA}" dt="2020-02-12T21:25:12.581" v="10" actId="21"/>
        <pc:sldMkLst>
          <pc:docMk/>
          <pc:sldMk cId="2010076186" sldId="298"/>
        </pc:sldMkLst>
      </pc:sldChg>
      <pc:sldChg chg="modNotes">
        <pc:chgData name="Susan Aldana" userId="b07c3568-98aa-4f27-947a-5afc1e862e64" providerId="ADAL" clId="{1A562B7E-00AC-408E-9D1D-7BBDA55675BA}" dt="2020-02-12T21:27:14.641" v="36" actId="21"/>
        <pc:sldMkLst>
          <pc:docMk/>
          <pc:sldMk cId="1048287725" sldId="299"/>
        </pc:sldMkLst>
      </pc:sldChg>
      <pc:sldChg chg="modNotes">
        <pc:chgData name="Susan Aldana" userId="b07c3568-98aa-4f27-947a-5afc1e862e64" providerId="ADAL" clId="{1A562B7E-00AC-408E-9D1D-7BBDA55675BA}" dt="2020-02-12T21:25:32.614" v="13" actId="21"/>
        <pc:sldMkLst>
          <pc:docMk/>
          <pc:sldMk cId="386304835" sldId="300"/>
        </pc:sldMkLst>
      </pc:sldChg>
      <pc:sldChg chg="modNotesTx">
        <pc:chgData name="Susan Aldana" userId="b07c3568-98aa-4f27-947a-5afc1e862e64" providerId="ADAL" clId="{1A562B7E-00AC-408E-9D1D-7BBDA55675BA}" dt="2020-02-12T21:22:08.070" v="4" actId="6549"/>
        <pc:sldMkLst>
          <pc:docMk/>
          <pc:sldMk cId="2522702344" sldId="302"/>
        </pc:sldMkLst>
      </pc:sldChg>
      <pc:sldChg chg="modNotes modNotesTx">
        <pc:chgData name="Susan Aldana" userId="b07c3568-98aa-4f27-947a-5afc1e862e64" providerId="ADAL" clId="{1A562B7E-00AC-408E-9D1D-7BBDA55675BA}" dt="2020-02-12T21:26:53.499" v="31" actId="21"/>
        <pc:sldMkLst>
          <pc:docMk/>
          <pc:sldMk cId="625798090" sldId="485"/>
        </pc:sldMkLst>
      </pc:sldChg>
      <pc:sldChg chg="modNotes">
        <pc:chgData name="Susan Aldana" userId="b07c3568-98aa-4f27-947a-5afc1e862e64" providerId="ADAL" clId="{1A562B7E-00AC-408E-9D1D-7BBDA55675BA}" dt="2020-02-12T21:25:02.627" v="8" actId="21"/>
        <pc:sldMkLst>
          <pc:docMk/>
          <pc:sldMk cId="1220964422" sldId="486"/>
        </pc:sldMkLst>
      </pc:sldChg>
      <pc:sldChg chg="modNotes">
        <pc:chgData name="Susan Aldana" userId="b07c3568-98aa-4f27-947a-5afc1e862e64" providerId="ADAL" clId="{1A562B7E-00AC-408E-9D1D-7BBDA55675BA}" dt="2020-02-12T21:25:58.552" v="18" actId="21"/>
        <pc:sldMkLst>
          <pc:docMk/>
          <pc:sldMk cId="1359082233" sldId="487"/>
        </pc:sldMkLst>
      </pc:sldChg>
      <pc:sldChg chg="modNotes">
        <pc:chgData name="Susan Aldana" userId="b07c3568-98aa-4f27-947a-5afc1e862e64" providerId="ADAL" clId="{1A562B7E-00AC-408E-9D1D-7BBDA55675BA}" dt="2020-02-12T21:25:54.354" v="17" actId="21"/>
        <pc:sldMkLst>
          <pc:docMk/>
          <pc:sldMk cId="1767406239" sldId="488"/>
        </pc:sldMkLst>
      </pc:sldChg>
      <pc:sldChg chg="modNotes">
        <pc:chgData name="Susan Aldana" userId="b07c3568-98aa-4f27-947a-5afc1e862e64" providerId="ADAL" clId="{1A562B7E-00AC-408E-9D1D-7BBDA55675BA}" dt="2020-02-12T21:25:49.786" v="16" actId="21"/>
        <pc:sldMkLst>
          <pc:docMk/>
          <pc:sldMk cId="3971115301" sldId="489"/>
        </pc:sldMkLst>
      </pc:sldChg>
      <pc:sldChg chg="modNotes">
        <pc:chgData name="Susan Aldana" userId="b07c3568-98aa-4f27-947a-5afc1e862e64" providerId="ADAL" clId="{1A562B7E-00AC-408E-9D1D-7BBDA55675BA}" dt="2020-02-12T21:25:45.438" v="15" actId="21"/>
        <pc:sldMkLst>
          <pc:docMk/>
          <pc:sldMk cId="655270313" sldId="490"/>
        </pc:sldMkLst>
      </pc:sldChg>
      <pc:sldChg chg="modNotes">
        <pc:chgData name="Susan Aldana" userId="b07c3568-98aa-4f27-947a-5afc1e862e64" providerId="ADAL" clId="{1A562B7E-00AC-408E-9D1D-7BBDA55675BA}" dt="2020-02-12T21:25:40.259" v="14" actId="21"/>
        <pc:sldMkLst>
          <pc:docMk/>
          <pc:sldMk cId="1092259401" sldId="491"/>
        </pc:sldMkLst>
      </pc:sldChg>
      <pc:sldChg chg="modNotes modNotesTx">
        <pc:chgData name="Susan Aldana" userId="b07c3568-98aa-4f27-947a-5afc1e862e64" providerId="ADAL" clId="{1A562B7E-00AC-408E-9D1D-7BBDA55675BA}" dt="2020-02-12T21:26:49.701" v="30" actId="21"/>
        <pc:sldMkLst>
          <pc:docMk/>
          <pc:sldMk cId="2781318172" sldId="492"/>
        </pc:sldMkLst>
      </pc:sldChg>
      <pc:sldChg chg="modNotes">
        <pc:chgData name="Susan Aldana" userId="b07c3568-98aa-4f27-947a-5afc1e862e64" providerId="ADAL" clId="{1A562B7E-00AC-408E-9D1D-7BBDA55675BA}" dt="2020-02-12T21:26:44.992" v="29" actId="21"/>
        <pc:sldMkLst>
          <pc:docMk/>
          <pc:sldMk cId="2137293012" sldId="493"/>
        </pc:sldMkLst>
      </pc:sldChg>
      <pc:sldChg chg="modNotes">
        <pc:chgData name="Susan Aldana" userId="b07c3568-98aa-4f27-947a-5afc1e862e64" providerId="ADAL" clId="{1A562B7E-00AC-408E-9D1D-7BBDA55675BA}" dt="2020-02-12T21:26:41.654" v="28" actId="21"/>
        <pc:sldMkLst>
          <pc:docMk/>
          <pc:sldMk cId="3236903890" sldId="494"/>
        </pc:sldMkLst>
      </pc:sldChg>
      <pc:sldChg chg="modNotes">
        <pc:chgData name="Susan Aldana" userId="b07c3568-98aa-4f27-947a-5afc1e862e64" providerId="ADAL" clId="{1A562B7E-00AC-408E-9D1D-7BBDA55675BA}" dt="2020-02-12T21:26:37.438" v="27" actId="21"/>
        <pc:sldMkLst>
          <pc:docMk/>
          <pc:sldMk cId="3995571962" sldId="49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97509676128483"/>
          <c:y val="0.17305773666842936"/>
          <c:w val="0.86943848625608855"/>
          <c:h val="0.62467613116272669"/>
        </c:manualLayout>
      </c:layout>
      <c:barChart>
        <c:barDir val="col"/>
        <c:grouping val="stacked"/>
        <c:varyColors val="0"/>
        <c:ser>
          <c:idx val="0"/>
          <c:order val="0"/>
          <c:tx>
            <c:strRef>
              <c:f>'Data Source'!$B$2</c:f>
              <c:strCache>
                <c:ptCount val="1"/>
                <c:pt idx="0">
                  <c:v># Churches Compliant</c:v>
                </c:pt>
              </c:strCache>
            </c:strRef>
          </c:tx>
          <c:spPr>
            <a:solidFill>
              <a:srgbClr val="37A1A1"/>
            </a:solidFill>
            <a:ln>
              <a:noFill/>
            </a:ln>
            <a:effectLst>
              <a:outerShdw blurRad="50800" dist="38100" algn="l" rotWithShape="0">
                <a:prstClr val="black">
                  <a:alpha val="40000"/>
                </a:prstClr>
              </a:outerShdw>
            </a:effectLst>
            <a:scene3d>
              <a:camera prst="orthographicFront"/>
              <a:lightRig rig="threePt" dir="t">
                <a:rot lat="0" lon="0" rev="1200000"/>
              </a:lightRig>
            </a:scene3d>
            <a:sp3d/>
          </c:spPr>
          <c:invertIfNegative val="0"/>
          <c:dLbls>
            <c:dLbl>
              <c:idx val="7"/>
              <c:tx>
                <c:rich>
                  <a:bodyPr/>
                  <a:lstStyle/>
                  <a:p>
                    <a:r>
                      <a:rPr lang="en-US" dirty="0"/>
                      <a:t>114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E9-4F7C-B178-46563C0C2D06}"/>
                </c:ext>
              </c:extLst>
            </c:dLbl>
            <c:spPr>
              <a:noFill/>
              <a:ln>
                <a:noFill/>
              </a:ln>
              <a:effectLst/>
            </c:spPr>
            <c:txPr>
              <a:bodyPr rot="0" spcFirstLastPara="1" vertOverflow="ellipsis" vert="horz" wrap="square" lIns="38100" tIns="19050" rIns="38100" bIns="19050" anchor="ctr" anchorCtr="0">
                <a:spAutoFit/>
              </a:bodyPr>
              <a:lstStyle/>
              <a:p>
                <a:pPr algn="l">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Source'!$C$1:$L$1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'Data Source'!$C$2:$L$2</c:f>
              <c:numCache>
                <c:formatCode>General</c:formatCode>
                <c:ptCount val="10"/>
                <c:pt idx="0">
                  <c:v>36</c:v>
                </c:pt>
                <c:pt idx="1">
                  <c:v>40</c:v>
                </c:pt>
                <c:pt idx="2">
                  <c:v>37</c:v>
                </c:pt>
                <c:pt idx="3">
                  <c:v>36</c:v>
                </c:pt>
                <c:pt idx="4">
                  <c:v>28</c:v>
                </c:pt>
                <c:pt idx="5">
                  <c:v>21</c:v>
                </c:pt>
                <c:pt idx="6">
                  <c:v>42</c:v>
                </c:pt>
                <c:pt idx="7" formatCode="0">
                  <c:v>114</c:v>
                </c:pt>
                <c:pt idx="8">
                  <c:v>99</c:v>
                </c:pt>
                <c:pt idx="9">
                  <c:v>121</c:v>
                </c:pt>
              </c:numCache>
            </c:numRef>
          </c:val>
          <c:extLst>
            <c:ext xmlns:c16="http://schemas.microsoft.com/office/drawing/2014/chart" uri="{C3380CC4-5D6E-409C-BE32-E72D297353CC}">
              <c16:uniqueId val="{00000001-CEE9-4F7C-B178-46563C0C2D06}"/>
            </c:ext>
          </c:extLst>
        </c:ser>
        <c:dLbls>
          <c:dLblPos val="ctr"/>
          <c:showLegendKey val="0"/>
          <c:showVal val="1"/>
          <c:showCatName val="0"/>
          <c:showSerName val="0"/>
          <c:showPercent val="0"/>
          <c:showBubbleSize val="0"/>
        </c:dLbls>
        <c:gapWidth val="150"/>
        <c:overlap val="100"/>
        <c:axId val="724957336"/>
        <c:axId val="724957664"/>
      </c:barChart>
      <c:catAx>
        <c:axId val="724957336"/>
        <c:scaling>
          <c:orientation val="minMax"/>
        </c:scaling>
        <c:delete val="0"/>
        <c:axPos val="b"/>
        <c:numFmt formatCode="General" sourceLinked="1"/>
        <c:majorTickMark val="cross"/>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957664"/>
        <c:crossesAt val="0"/>
        <c:auto val="1"/>
        <c:lblAlgn val="ctr"/>
        <c:lblOffset val="100"/>
        <c:noMultiLvlLbl val="0"/>
      </c:catAx>
      <c:valAx>
        <c:axId val="724957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24957336"/>
        <c:crosses val="autoZero"/>
        <c:crossBetween val="between"/>
      </c:valAx>
      <c:dTable>
        <c:showHorzBorder val="0"/>
        <c:showVertBorder val="0"/>
        <c:showOutline val="1"/>
        <c:showKeys val="0"/>
        <c:spPr>
          <a:noFill/>
          <a:ln w="25400" cap="flat" cmpd="sng" algn="ctr">
            <a:noFill/>
            <a:round/>
          </a:ln>
          <a:effectLst/>
        </c:spPr>
        <c:txPr>
          <a:bodyPr rot="0" spcFirstLastPara="1" vertOverflow="ellipsis" vert="horz" wrap="square" anchor="ctr" anchorCtr="1"/>
          <a:lstStyle/>
          <a:p>
            <a:pPr rtl="0">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solidFill>
          <a:schemeClr val="bg1"/>
        </a:solidFill>
        <a:ln>
          <a:solidFill>
            <a:sysClr val="windowText" lastClr="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alpha val="0"/>
      </a:schemeClr>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B9B073-DD0B-4A9E-8EE7-221B03C55830}"/>
              </a:ext>
            </a:extLst>
          </p:cNvPr>
          <p:cNvSpPr>
            <a:spLocks noGrp="1"/>
          </p:cNvSpPr>
          <p:nvPr>
            <p:ph type="hdr" sz="quarter"/>
          </p:nvPr>
        </p:nvSpPr>
        <p:spPr>
          <a:xfrm>
            <a:off x="4" y="2"/>
            <a:ext cx="3038475" cy="469899"/>
          </a:xfrm>
          <a:prstGeom prst="rect">
            <a:avLst/>
          </a:prstGeom>
        </p:spPr>
        <p:txBody>
          <a:bodyPr vert="horz" lIns="91294" tIns="45647" rIns="91294" bIns="45647" rtlCol="0"/>
          <a:lstStyle>
            <a:lvl1pPr algn="l">
              <a:defRPr sz="1200"/>
            </a:lvl1pPr>
          </a:lstStyle>
          <a:p>
            <a:endParaRPr lang="en-US" dirty="0"/>
          </a:p>
        </p:txBody>
      </p:sp>
      <p:sp>
        <p:nvSpPr>
          <p:cNvPr id="3" name="Date Placeholder 2">
            <a:extLst>
              <a:ext uri="{FF2B5EF4-FFF2-40B4-BE49-F238E27FC236}">
                <a16:creationId xmlns:a16="http://schemas.microsoft.com/office/drawing/2014/main" id="{C23B1546-4D6F-4246-9896-3E5E0AFEEE13}"/>
              </a:ext>
            </a:extLst>
          </p:cNvPr>
          <p:cNvSpPr>
            <a:spLocks noGrp="1"/>
          </p:cNvSpPr>
          <p:nvPr>
            <p:ph type="dt" sz="quarter" idx="1"/>
          </p:nvPr>
        </p:nvSpPr>
        <p:spPr>
          <a:xfrm>
            <a:off x="3970342" y="2"/>
            <a:ext cx="3038475" cy="469899"/>
          </a:xfrm>
          <a:prstGeom prst="rect">
            <a:avLst/>
          </a:prstGeom>
        </p:spPr>
        <p:txBody>
          <a:bodyPr vert="horz" lIns="91294" tIns="45647" rIns="91294" bIns="45647" rtlCol="0"/>
          <a:lstStyle>
            <a:lvl1pPr algn="r">
              <a:defRPr sz="1200"/>
            </a:lvl1pPr>
          </a:lstStyle>
          <a:p>
            <a:fld id="{DDE69376-47E5-494E-A856-2E8E9547BDB7}" type="datetimeFigureOut">
              <a:rPr lang="en-US" smtClean="0"/>
              <a:t>2/12/2020</a:t>
            </a:fld>
            <a:endParaRPr lang="en-US" dirty="0"/>
          </a:p>
        </p:txBody>
      </p:sp>
      <p:sp>
        <p:nvSpPr>
          <p:cNvPr id="4" name="Footer Placeholder 3">
            <a:extLst>
              <a:ext uri="{FF2B5EF4-FFF2-40B4-BE49-F238E27FC236}">
                <a16:creationId xmlns:a16="http://schemas.microsoft.com/office/drawing/2014/main" id="{A15FB12A-2160-4EF0-AA9D-C3F22F1009D4}"/>
              </a:ext>
            </a:extLst>
          </p:cNvPr>
          <p:cNvSpPr>
            <a:spLocks noGrp="1"/>
          </p:cNvSpPr>
          <p:nvPr>
            <p:ph type="ftr" sz="quarter" idx="2"/>
          </p:nvPr>
        </p:nvSpPr>
        <p:spPr>
          <a:xfrm>
            <a:off x="4" y="8902702"/>
            <a:ext cx="3038475" cy="469899"/>
          </a:xfrm>
          <a:prstGeom prst="rect">
            <a:avLst/>
          </a:prstGeom>
        </p:spPr>
        <p:txBody>
          <a:bodyPr vert="horz" lIns="91294" tIns="45647" rIns="91294" bIns="45647"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95A81AC-23DE-4F4B-8460-109D81DCE039}"/>
              </a:ext>
            </a:extLst>
          </p:cNvPr>
          <p:cNvSpPr>
            <a:spLocks noGrp="1"/>
          </p:cNvSpPr>
          <p:nvPr>
            <p:ph type="sldNum" sz="quarter" idx="3"/>
          </p:nvPr>
        </p:nvSpPr>
        <p:spPr>
          <a:xfrm>
            <a:off x="3970342" y="8902702"/>
            <a:ext cx="3038475" cy="469899"/>
          </a:xfrm>
          <a:prstGeom prst="rect">
            <a:avLst/>
          </a:prstGeom>
        </p:spPr>
        <p:txBody>
          <a:bodyPr vert="horz" lIns="91294" tIns="45647" rIns="91294" bIns="45647" rtlCol="0" anchor="b"/>
          <a:lstStyle>
            <a:lvl1pPr algn="r">
              <a:defRPr sz="1200"/>
            </a:lvl1pPr>
          </a:lstStyle>
          <a:p>
            <a:fld id="{69D2F8AF-FA20-4449-A0E4-9DACAED608E5}" type="slidenum">
              <a:rPr lang="en-US" smtClean="0"/>
              <a:t>‹#›</a:t>
            </a:fld>
            <a:endParaRPr lang="en-US" dirty="0"/>
          </a:p>
        </p:txBody>
      </p:sp>
    </p:spTree>
    <p:extLst>
      <p:ext uri="{BB962C8B-B14F-4D97-AF65-F5344CB8AC3E}">
        <p14:creationId xmlns:p14="http://schemas.microsoft.com/office/powerpoint/2010/main" val="2028617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38475" cy="469899"/>
          </a:xfrm>
          <a:prstGeom prst="rect">
            <a:avLst/>
          </a:prstGeom>
        </p:spPr>
        <p:txBody>
          <a:bodyPr vert="horz" lIns="91294" tIns="45647" rIns="91294" bIns="45647" rtlCol="0"/>
          <a:lstStyle>
            <a:lvl1pPr algn="l">
              <a:defRPr sz="1200"/>
            </a:lvl1pPr>
          </a:lstStyle>
          <a:p>
            <a:endParaRPr lang="en-US" dirty="0"/>
          </a:p>
        </p:txBody>
      </p:sp>
      <p:sp>
        <p:nvSpPr>
          <p:cNvPr id="3" name="Date Placeholder 2"/>
          <p:cNvSpPr>
            <a:spLocks noGrp="1"/>
          </p:cNvSpPr>
          <p:nvPr>
            <p:ph type="dt" idx="1"/>
          </p:nvPr>
        </p:nvSpPr>
        <p:spPr>
          <a:xfrm>
            <a:off x="3970342" y="2"/>
            <a:ext cx="3038475" cy="469899"/>
          </a:xfrm>
          <a:prstGeom prst="rect">
            <a:avLst/>
          </a:prstGeom>
        </p:spPr>
        <p:txBody>
          <a:bodyPr vert="horz" lIns="91294" tIns="45647" rIns="91294" bIns="45647" rtlCol="0"/>
          <a:lstStyle>
            <a:lvl1pPr algn="r">
              <a:defRPr sz="1200"/>
            </a:lvl1pPr>
          </a:lstStyle>
          <a:p>
            <a:fld id="{564497D5-5946-4048-9D44-3D84896ADFB5}" type="datetimeFigureOut">
              <a:rPr lang="en-US" smtClean="0"/>
              <a:t>2/12/2020</a:t>
            </a:fld>
            <a:endParaRPr lang="en-US" dirty="0"/>
          </a:p>
        </p:txBody>
      </p:sp>
      <p:sp>
        <p:nvSpPr>
          <p:cNvPr id="4" name="Slide Image Placeholder 3"/>
          <p:cNvSpPr>
            <a:spLocks noGrp="1" noRot="1" noChangeAspect="1"/>
          </p:cNvSpPr>
          <p:nvPr>
            <p:ph type="sldImg" idx="2"/>
          </p:nvPr>
        </p:nvSpPr>
        <p:spPr>
          <a:xfrm>
            <a:off x="695325" y="1171575"/>
            <a:ext cx="5619750" cy="3162300"/>
          </a:xfrm>
          <a:prstGeom prst="rect">
            <a:avLst/>
          </a:prstGeom>
          <a:noFill/>
          <a:ln w="12700">
            <a:solidFill>
              <a:prstClr val="black"/>
            </a:solidFill>
          </a:ln>
        </p:spPr>
        <p:txBody>
          <a:bodyPr vert="horz" lIns="91294" tIns="45647" rIns="91294" bIns="45647" rtlCol="0" anchor="ctr"/>
          <a:lstStyle/>
          <a:p>
            <a:endParaRPr lang="en-US" dirty="0"/>
          </a:p>
        </p:txBody>
      </p:sp>
      <p:sp>
        <p:nvSpPr>
          <p:cNvPr id="5" name="Notes Placeholder 4"/>
          <p:cNvSpPr>
            <a:spLocks noGrp="1"/>
          </p:cNvSpPr>
          <p:nvPr>
            <p:ph type="body" sz="quarter" idx="3"/>
          </p:nvPr>
        </p:nvSpPr>
        <p:spPr>
          <a:xfrm>
            <a:off x="701675" y="4510088"/>
            <a:ext cx="5607050" cy="3690938"/>
          </a:xfrm>
          <a:prstGeom prst="rect">
            <a:avLst/>
          </a:prstGeom>
        </p:spPr>
        <p:txBody>
          <a:bodyPr vert="horz" lIns="91294" tIns="45647" rIns="91294" bIns="4564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902702"/>
            <a:ext cx="3038475" cy="469899"/>
          </a:xfrm>
          <a:prstGeom prst="rect">
            <a:avLst/>
          </a:prstGeom>
        </p:spPr>
        <p:txBody>
          <a:bodyPr vert="horz" lIns="91294" tIns="45647" rIns="91294" bIns="4564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2" y="8902702"/>
            <a:ext cx="3038475" cy="469899"/>
          </a:xfrm>
          <a:prstGeom prst="rect">
            <a:avLst/>
          </a:prstGeom>
        </p:spPr>
        <p:txBody>
          <a:bodyPr vert="horz" lIns="91294" tIns="45647" rIns="91294" bIns="45647" rtlCol="0" anchor="b"/>
          <a:lstStyle>
            <a:lvl1pPr algn="r">
              <a:defRPr sz="1200"/>
            </a:lvl1pPr>
          </a:lstStyle>
          <a:p>
            <a:fld id="{64FBF19F-4C9E-4536-ACF8-311A21A1861F}" type="slidenum">
              <a:rPr lang="en-US" smtClean="0"/>
              <a:t>‹#›</a:t>
            </a:fld>
            <a:endParaRPr lang="en-US" dirty="0"/>
          </a:p>
        </p:txBody>
      </p:sp>
    </p:spTree>
    <p:extLst>
      <p:ext uri="{BB962C8B-B14F-4D97-AF65-F5344CB8AC3E}">
        <p14:creationId xmlns:p14="http://schemas.microsoft.com/office/powerpoint/2010/main" val="319121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4FBF19F-4C9E-4536-ACF8-311A21A1861F}" type="slidenum">
              <a:rPr lang="en-US" smtClean="0"/>
              <a:t>1</a:t>
            </a:fld>
            <a:endParaRPr lang="en-US" dirty="0"/>
          </a:p>
        </p:txBody>
      </p:sp>
    </p:spTree>
    <p:extLst>
      <p:ext uri="{BB962C8B-B14F-4D97-AF65-F5344CB8AC3E}">
        <p14:creationId xmlns:p14="http://schemas.microsoft.com/office/powerpoint/2010/main" val="778577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4FBF19F-4C9E-4536-ACF8-311A21A1861F}" type="slidenum">
              <a:rPr lang="en-US" smtClean="0"/>
              <a:t>10</a:t>
            </a:fld>
            <a:endParaRPr lang="en-US" dirty="0"/>
          </a:p>
        </p:txBody>
      </p:sp>
    </p:spTree>
    <p:extLst>
      <p:ext uri="{BB962C8B-B14F-4D97-AF65-F5344CB8AC3E}">
        <p14:creationId xmlns:p14="http://schemas.microsoft.com/office/powerpoint/2010/main" val="2768680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4FBF19F-4C9E-4536-ACF8-311A21A1861F}" type="slidenum">
              <a:rPr lang="en-US" smtClean="0"/>
              <a:t>11</a:t>
            </a:fld>
            <a:endParaRPr lang="en-US" dirty="0"/>
          </a:p>
        </p:txBody>
      </p:sp>
    </p:spTree>
    <p:extLst>
      <p:ext uri="{BB962C8B-B14F-4D97-AF65-F5344CB8AC3E}">
        <p14:creationId xmlns:p14="http://schemas.microsoft.com/office/powerpoint/2010/main" val="4157086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4FBF19F-4C9E-4536-ACF8-311A21A1861F}" type="slidenum">
              <a:rPr lang="en-US" smtClean="0"/>
              <a:t>12</a:t>
            </a:fld>
            <a:endParaRPr lang="en-US" dirty="0"/>
          </a:p>
        </p:txBody>
      </p:sp>
    </p:spTree>
    <p:extLst>
      <p:ext uri="{BB962C8B-B14F-4D97-AF65-F5344CB8AC3E}">
        <p14:creationId xmlns:p14="http://schemas.microsoft.com/office/powerpoint/2010/main" val="3479908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FBF19F-4C9E-4536-ACF8-311A21A186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0323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FBF19F-4C9E-4536-ACF8-311A21A186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894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FBF19F-4C9E-4536-ACF8-311A21A186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69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FBF19F-4C9E-4536-ACF8-311A21A186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6408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FBF19F-4C9E-4536-ACF8-311A21A186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7997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FBF19F-4C9E-4536-ACF8-311A21A186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368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FBF19F-4C9E-4536-ACF8-311A21A186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61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4FBF19F-4C9E-4536-ACF8-311A21A1861F}" type="slidenum">
              <a:rPr lang="en-US" smtClean="0"/>
              <a:t>2</a:t>
            </a:fld>
            <a:endParaRPr lang="en-US" dirty="0"/>
          </a:p>
        </p:txBody>
      </p:sp>
    </p:spTree>
    <p:extLst>
      <p:ext uri="{BB962C8B-B14F-4D97-AF65-F5344CB8AC3E}">
        <p14:creationId xmlns:p14="http://schemas.microsoft.com/office/powerpoint/2010/main" val="420336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FBF19F-4C9E-4536-ACF8-311A21A186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8059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FBF19F-4C9E-4536-ACF8-311A21A186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394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FBF19F-4C9E-4536-ACF8-311A21A186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059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FBF19F-4C9E-4536-ACF8-311A21A186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761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FBF19F-4C9E-4536-ACF8-311A21A186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285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FBF19F-4C9E-4536-ACF8-311A21A186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413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FBF19F-4C9E-4536-ACF8-311A21A186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430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4FBF19F-4C9E-4536-ACF8-311A21A1861F}" type="slidenum">
              <a:rPr lang="en-US" smtClean="0"/>
              <a:t>27</a:t>
            </a:fld>
            <a:endParaRPr lang="en-US" dirty="0"/>
          </a:p>
        </p:txBody>
      </p:sp>
    </p:spTree>
    <p:extLst>
      <p:ext uri="{BB962C8B-B14F-4D97-AF65-F5344CB8AC3E}">
        <p14:creationId xmlns:p14="http://schemas.microsoft.com/office/powerpoint/2010/main" val="3074702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4FBF19F-4C9E-4536-ACF8-311A21A1861F}" type="slidenum">
              <a:rPr lang="en-US" smtClean="0"/>
              <a:t>28</a:t>
            </a:fld>
            <a:endParaRPr lang="en-US" dirty="0"/>
          </a:p>
        </p:txBody>
      </p:sp>
    </p:spTree>
    <p:extLst>
      <p:ext uri="{BB962C8B-B14F-4D97-AF65-F5344CB8AC3E}">
        <p14:creationId xmlns:p14="http://schemas.microsoft.com/office/powerpoint/2010/main" val="3818982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4FBF19F-4C9E-4536-ACF8-311A21A1861F}" type="slidenum">
              <a:rPr lang="en-US" smtClean="0"/>
              <a:t>29</a:t>
            </a:fld>
            <a:endParaRPr lang="en-US" dirty="0"/>
          </a:p>
        </p:txBody>
      </p:sp>
    </p:spTree>
    <p:extLst>
      <p:ext uri="{BB962C8B-B14F-4D97-AF65-F5344CB8AC3E}">
        <p14:creationId xmlns:p14="http://schemas.microsoft.com/office/powerpoint/2010/main" val="314568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4FBF19F-4C9E-4536-ACF8-311A21A1861F}" type="slidenum">
              <a:rPr lang="en-US" smtClean="0"/>
              <a:t>3</a:t>
            </a:fld>
            <a:endParaRPr lang="en-US" dirty="0"/>
          </a:p>
        </p:txBody>
      </p:sp>
    </p:spTree>
    <p:extLst>
      <p:ext uri="{BB962C8B-B14F-4D97-AF65-F5344CB8AC3E}">
        <p14:creationId xmlns:p14="http://schemas.microsoft.com/office/powerpoint/2010/main" val="3484107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FBF19F-4C9E-4536-ACF8-311A21A186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306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FBF19F-4C9E-4536-ACF8-311A21A186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131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4FBF19F-4C9E-4536-ACF8-311A21A1861F}" type="slidenum">
              <a:rPr lang="en-US" smtClean="0"/>
              <a:t>32</a:t>
            </a:fld>
            <a:endParaRPr lang="en-US" dirty="0"/>
          </a:p>
        </p:txBody>
      </p:sp>
    </p:spTree>
    <p:extLst>
      <p:ext uri="{BB962C8B-B14F-4D97-AF65-F5344CB8AC3E}">
        <p14:creationId xmlns:p14="http://schemas.microsoft.com/office/powerpoint/2010/main" val="4070593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4FBF19F-4C9E-4536-ACF8-311A21A1861F}" type="slidenum">
              <a:rPr lang="en-US" smtClean="0"/>
              <a:t>4</a:t>
            </a:fld>
            <a:endParaRPr lang="en-US" dirty="0"/>
          </a:p>
        </p:txBody>
      </p:sp>
    </p:spTree>
    <p:extLst>
      <p:ext uri="{BB962C8B-B14F-4D97-AF65-F5344CB8AC3E}">
        <p14:creationId xmlns:p14="http://schemas.microsoft.com/office/powerpoint/2010/main" val="1858706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4FBF19F-4C9E-4536-ACF8-311A21A1861F}" type="slidenum">
              <a:rPr lang="en-US" smtClean="0"/>
              <a:t>5</a:t>
            </a:fld>
            <a:endParaRPr lang="en-US" dirty="0"/>
          </a:p>
        </p:txBody>
      </p:sp>
    </p:spTree>
    <p:extLst>
      <p:ext uri="{BB962C8B-B14F-4D97-AF65-F5344CB8AC3E}">
        <p14:creationId xmlns:p14="http://schemas.microsoft.com/office/powerpoint/2010/main" val="3074008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4FBF19F-4C9E-4536-ACF8-311A21A1861F}" type="slidenum">
              <a:rPr lang="en-US" smtClean="0"/>
              <a:t>6</a:t>
            </a:fld>
            <a:endParaRPr lang="en-US" dirty="0"/>
          </a:p>
        </p:txBody>
      </p:sp>
    </p:spTree>
    <p:extLst>
      <p:ext uri="{BB962C8B-B14F-4D97-AF65-F5344CB8AC3E}">
        <p14:creationId xmlns:p14="http://schemas.microsoft.com/office/powerpoint/2010/main" val="2282068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7</a:t>
            </a:fld>
            <a:endParaRPr lang="en-US" dirty="0"/>
          </a:p>
        </p:txBody>
      </p:sp>
    </p:spTree>
    <p:extLst>
      <p:ext uri="{BB962C8B-B14F-4D97-AF65-F5344CB8AC3E}">
        <p14:creationId xmlns:p14="http://schemas.microsoft.com/office/powerpoint/2010/main" val="915361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4FBF19F-4C9E-4536-ACF8-311A21A1861F}" type="slidenum">
              <a:rPr lang="en-US" smtClean="0"/>
              <a:t>8</a:t>
            </a:fld>
            <a:endParaRPr lang="en-US" dirty="0"/>
          </a:p>
        </p:txBody>
      </p:sp>
    </p:spTree>
    <p:extLst>
      <p:ext uri="{BB962C8B-B14F-4D97-AF65-F5344CB8AC3E}">
        <p14:creationId xmlns:p14="http://schemas.microsoft.com/office/powerpoint/2010/main" val="886814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4FBF19F-4C9E-4536-ACF8-311A21A1861F}" type="slidenum">
              <a:rPr lang="en-US" smtClean="0"/>
              <a:t>9</a:t>
            </a:fld>
            <a:endParaRPr lang="en-US" dirty="0"/>
          </a:p>
        </p:txBody>
      </p:sp>
    </p:spTree>
    <p:extLst>
      <p:ext uri="{BB962C8B-B14F-4D97-AF65-F5344CB8AC3E}">
        <p14:creationId xmlns:p14="http://schemas.microsoft.com/office/powerpoint/2010/main" val="2194465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8532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4D2723-4850-48F9-9B48-01972BA49659}" type="datetime1">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706569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4D2723-4850-48F9-9B48-01972BA49659}" type="datetime1">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513438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4D2723-4850-48F9-9B48-01972BA49659}" type="datetime1">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8212950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524001" y="452718"/>
            <a:ext cx="8526833" cy="1400530"/>
          </a:xfrm>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1489588" y="20574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3"/>
          <p:cNvSpPr>
            <a:spLocks noGrp="1"/>
          </p:cNvSpPr>
          <p:nvPr>
            <p:ph type="body" sz="half" idx="15"/>
          </p:nvPr>
        </p:nvSpPr>
        <p:spPr>
          <a:xfrm>
            <a:off x="1509104" y="27432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740300" y="20574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729747" y="27432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1341" y="20574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981341" y="27432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582783" y="22098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18868" y="22098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17399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393638" y="630259"/>
            <a:ext cx="9404723" cy="1400530"/>
          </a:xfrm>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1390252"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90252"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390252"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627164"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627163"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625811"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62489"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862488"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862364"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4463931"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700016"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4889169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523019" y="2052918"/>
            <a:ext cx="8526834" cy="4195481"/>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F8C81A-F4FF-4C32-97BB-8BFDB57097A3}" type="datetime1">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89960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590280-FA50-49E9-A04F-58AE9AA6CAAA}" type="datetime1">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19422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C142B-7AA7-9743-AB1D-677E58B91F42}"/>
              </a:ext>
            </a:extLst>
          </p:cNvPr>
          <p:cNvSpPr>
            <a:spLocks noGrp="1"/>
          </p:cNvSpPr>
          <p:nvPr>
            <p:ph type="title"/>
          </p:nvPr>
        </p:nvSpPr>
        <p:spPr>
          <a:xfrm>
            <a:off x="1524000" y="452718"/>
            <a:ext cx="8526834" cy="1400530"/>
          </a:xfrm>
        </p:spPr>
        <p:txBody>
          <a:bodyPr/>
          <a:lstStyle/>
          <a:p>
            <a:r>
              <a:rPr lang="en-US"/>
              <a:t>Click to edit Master title style</a:t>
            </a:r>
          </a:p>
        </p:txBody>
      </p:sp>
      <p:sp>
        <p:nvSpPr>
          <p:cNvPr id="3" name="Date Placeholder 2">
            <a:extLst>
              <a:ext uri="{FF2B5EF4-FFF2-40B4-BE49-F238E27FC236}">
                <a16:creationId xmlns:a16="http://schemas.microsoft.com/office/drawing/2014/main" id="{C071610A-8ADB-2C45-BFBE-C9185CEF9B7C}"/>
              </a:ext>
            </a:extLst>
          </p:cNvPr>
          <p:cNvSpPr>
            <a:spLocks noGrp="1"/>
          </p:cNvSpPr>
          <p:nvPr>
            <p:ph type="dt" sz="half" idx="10"/>
          </p:nvPr>
        </p:nvSpPr>
        <p:spPr/>
        <p:txBody>
          <a:bodyPr/>
          <a:lstStyle/>
          <a:p>
            <a:fld id="{614D2723-4850-48F9-9B48-01972BA49659}" type="datetime1">
              <a:rPr lang="en-US" smtClean="0"/>
              <a:t>2/12/2020</a:t>
            </a:fld>
            <a:endParaRPr lang="en-US" dirty="0"/>
          </a:p>
        </p:txBody>
      </p:sp>
      <p:sp>
        <p:nvSpPr>
          <p:cNvPr id="4" name="Footer Placeholder 3">
            <a:extLst>
              <a:ext uri="{FF2B5EF4-FFF2-40B4-BE49-F238E27FC236}">
                <a16:creationId xmlns:a16="http://schemas.microsoft.com/office/drawing/2014/main" id="{CAE3DD89-C578-5B43-95CE-68A86DF25DA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9A6118C-01B9-6A47-BA38-479B27E89764}"/>
              </a:ext>
            </a:extLst>
          </p:cNvPr>
          <p:cNvSpPr>
            <a:spLocks noGrp="1"/>
          </p:cNvSpPr>
          <p:nvPr>
            <p:ph type="sldNum" sz="quarter" idx="12"/>
          </p:nvPr>
        </p:nvSpPr>
        <p:spPr/>
        <p:txBody>
          <a:bodyPr/>
          <a:lstStyle/>
          <a:p>
            <a:fld id="{D57F1E4F-1CFF-5643-939E-02111984F565}" type="slidenum">
              <a:rPr lang="en-US" smtClean="0"/>
              <a:t>‹#›</a:t>
            </a:fld>
            <a:endParaRPr lang="en-US" dirty="0"/>
          </a:p>
        </p:txBody>
      </p:sp>
      <p:sp>
        <p:nvSpPr>
          <p:cNvPr id="6" name="Rectangle 5">
            <a:extLst>
              <a:ext uri="{FF2B5EF4-FFF2-40B4-BE49-F238E27FC236}">
                <a16:creationId xmlns:a16="http://schemas.microsoft.com/office/drawing/2014/main" id="{4A7AF318-D2AE-404C-8668-B1E0A548206E}"/>
              </a:ext>
            </a:extLst>
          </p:cNvPr>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13729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p>
            <a:r>
              <a:rPr lang="en-US"/>
              <a:t>Click to edit Master title style</a:t>
            </a:r>
            <a:endParaRPr lang="en-US" dirty="0"/>
          </a:p>
        </p:txBody>
      </p:sp>
      <p:sp>
        <p:nvSpPr>
          <p:cNvPr id="3" name="Content Placeholder 2"/>
          <p:cNvSpPr>
            <a:spLocks noGrp="1"/>
          </p:cNvSpPr>
          <p:nvPr>
            <p:ph idx="1"/>
          </p:nvPr>
        </p:nvSpPr>
        <p:spPr>
          <a:xfrm>
            <a:off x="1523019" y="2052918"/>
            <a:ext cx="8526834" cy="4195481"/>
          </a:xfrm>
        </p:spPr>
        <p:txBody>
          <a:bodyPr/>
          <a:lstStyle>
            <a:lvl2pPr marL="742950" indent="-285750">
              <a:buFont typeface=".SF NS Symbols Regular"/>
              <a:buChar char="★"/>
              <a:defRPr/>
            </a:lvl2pPr>
            <a:lvl3pPr marL="1143000" indent="-228600">
              <a:buFont typeface=".SF NS Symbols Regular"/>
              <a:buChar char="★"/>
              <a:defRPr/>
            </a:lvl3pPr>
            <a:lvl4pPr marL="1600200" indent="-228600">
              <a:buFont typeface=".SF NS Symbols Regular"/>
              <a:buChar char="★"/>
              <a:defRPr/>
            </a:lvl4pPr>
            <a:lvl5pPr marL="2057400" indent="-228600">
              <a:buFont typeface=".SF NS Symbols Regular"/>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A31E145-8A3D-4868-A243-D8F2BA03C6FA}" type="datetime1">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9322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BA138E-2F34-4455-B497-AFA68FAAE9BB}" type="datetime1">
              <a:rPr lang="en-US" smtClean="0"/>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21875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DFE25D-EB06-4889-B2B6-7A71F6B174A7}" type="datetime1">
              <a:rPr lang="en-US" smtClean="0"/>
              <a:t>2/12/2020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96578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EC31C7C-1FBA-4934-AD31-8F6945A09954}" type="datetime1">
              <a:rPr lang="en-US" smtClean="0"/>
              <a:t>2/12/2020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70110533"/>
      </p:ext>
    </p:extLst>
  </p:cSld>
  <p:clrMapOvr>
    <a:masterClrMapping/>
  </p:clrMapOvr>
  <p:extLst>
    <p:ext uri="{DCECCB84-F9BA-43D5-87BE-67443E8EF086}">
      <p15:sldGuideLst xmlns:p15="http://schemas.microsoft.com/office/powerpoint/2012/main">
        <p15:guide id="1" orient="horz" pos="672" userDrawn="1">
          <p15:clr>
            <a:srgbClr val="FBAE40"/>
          </p15:clr>
        </p15:guide>
        <p15:guide id="2" pos="3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9F7926D-92D5-4F93-8BD7-34AEABE43C26}" type="datetime1">
              <a:rPr lang="en-US" smtClean="0"/>
              <a:t>2/12/2020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lvl1pPr>
              <a:defRPr>
                <a:solidFill>
                  <a:schemeClr val="bg1"/>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55563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CBB8A05-D678-4313-B054-0C4DE4AF9E43}" type="datetime1">
              <a:rPr lang="en-US" smtClean="0"/>
              <a:t>2/12/2020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6384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4D2723-4850-48F9-9B48-01972BA49659}" type="datetime1">
              <a:rPr lang="en-US" smtClean="0"/>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5701016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8661" y="4800587"/>
            <a:ext cx="859195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88661" y="685800"/>
            <a:ext cx="8591951"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388660" y="5367325"/>
            <a:ext cx="859195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4D2723-4850-48F9-9B48-01972BA49659}" type="datetime1">
              <a:rPr lang="en-US" smtClean="0"/>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1462993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0">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14D2723-4850-48F9-9B48-01972BA49659}" type="datetime1">
              <a:rPr lang="en-US" smtClean="0"/>
              <a:t>2/12/2020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707690" y="181970"/>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844208233"/>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701" r:id="rId17"/>
  </p:sldLayoutIdLst>
  <p:hf hdr="0" ftr="0" dt="0"/>
  <p:txStyles>
    <p:titleStyle>
      <a:lvl1pPr algn="l" defTabSz="457200" rtl="0" eaLnBrk="1" latinLnBrk="0" hangingPunct="1">
        <a:spcBef>
          <a:spcPct val="0"/>
        </a:spcBef>
        <a:buNone/>
        <a:defRPr sz="4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Tx/>
        <a:buBlip>
          <a:blip r:embed="rId21"/>
        </a:buBlip>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userDrawn="1">
          <p15:clr>
            <a:srgbClr val="F26B43"/>
          </p15:clr>
        </p15:guide>
        <p15:guide id="2" pos="4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thebluediamondgallery.com/wooden-tile/a/audit.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5CED75-F949-4F35-9887-692711FF47F4}"/>
              </a:ext>
            </a:extLst>
          </p:cNvPr>
          <p:cNvSpPr txBox="1">
            <a:spLocks/>
          </p:cNvSpPr>
          <p:nvPr/>
        </p:nvSpPr>
        <p:spPr>
          <a:xfrm>
            <a:off x="304800" y="990600"/>
            <a:ext cx="11494246" cy="190500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000" dirty="0"/>
              <a:t>Best Financial Practices for Worshipping Communities</a:t>
            </a:r>
          </a:p>
        </p:txBody>
      </p:sp>
      <p:sp>
        <p:nvSpPr>
          <p:cNvPr id="6" name="Subtitle 2">
            <a:extLst>
              <a:ext uri="{FF2B5EF4-FFF2-40B4-BE49-F238E27FC236}">
                <a16:creationId xmlns:a16="http://schemas.microsoft.com/office/drawing/2014/main" id="{89295CEE-B47F-4FBC-946C-8C5E65BE7E5E}"/>
              </a:ext>
            </a:extLst>
          </p:cNvPr>
          <p:cNvSpPr txBox="1">
            <a:spLocks/>
          </p:cNvSpPr>
          <p:nvPr/>
        </p:nvSpPr>
        <p:spPr>
          <a:xfrm>
            <a:off x="2362200" y="3733800"/>
            <a:ext cx="8001000" cy="1600201"/>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Tx/>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SF NS Symbols Regular"/>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SF NS Symbols Regular"/>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SF NS Symbols Regular"/>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SF NS Symbols Regular"/>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b="1" u="sng" dirty="0">
                <a:solidFill>
                  <a:schemeClr val="bg2">
                    <a:lumMod val="50000"/>
                  </a:schemeClr>
                </a:solidFill>
              </a:rPr>
              <a:t>Presented By</a:t>
            </a:r>
            <a:endParaRPr lang="en-US" b="1" u="sng" dirty="0"/>
          </a:p>
          <a:p>
            <a:r>
              <a:rPr lang="en-US" dirty="0">
                <a:solidFill>
                  <a:schemeClr val="bg2">
                    <a:lumMod val="50000"/>
                  </a:schemeClr>
                </a:solidFill>
              </a:rPr>
              <a:t>Linda Riley Mitchell, CPA – Chief Financial Officer</a:t>
            </a:r>
          </a:p>
          <a:p>
            <a:r>
              <a:rPr lang="en-US" dirty="0">
                <a:solidFill>
                  <a:schemeClr val="bg2">
                    <a:lumMod val="50000"/>
                  </a:schemeClr>
                </a:solidFill>
              </a:rPr>
              <a:t>The Rev. Canon Joann Saylors – Mission Amplification</a:t>
            </a:r>
          </a:p>
          <a:p>
            <a:r>
              <a:rPr lang="en-US" dirty="0">
                <a:solidFill>
                  <a:schemeClr val="bg2">
                    <a:lumMod val="50000"/>
                  </a:schemeClr>
                </a:solidFill>
              </a:rPr>
              <a:t>Susan Aldana – Assistant Controller</a:t>
            </a:r>
          </a:p>
          <a:p>
            <a:endParaRPr lang="en-US" dirty="0">
              <a:solidFill>
                <a:schemeClr val="bg2">
                  <a:lumMod val="60000"/>
                  <a:lumOff val="40000"/>
                </a:schemeClr>
              </a:solidFill>
            </a:endParaRPr>
          </a:p>
        </p:txBody>
      </p:sp>
    </p:spTree>
    <p:extLst>
      <p:ext uri="{BB962C8B-B14F-4D97-AF65-F5344CB8AC3E}">
        <p14:creationId xmlns:p14="http://schemas.microsoft.com/office/powerpoint/2010/main" val="2315914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645EE7-98F9-46F6-B847-3F57611CFF9C}"/>
              </a:ext>
            </a:extLst>
          </p:cNvPr>
          <p:cNvSpPr>
            <a:spLocks noGrp="1"/>
          </p:cNvSpPr>
          <p:nvPr>
            <p:ph type="sldNum" sz="quarter" idx="12"/>
          </p:nvPr>
        </p:nvSpPr>
        <p:spPr/>
        <p:txBody>
          <a:bodyPr/>
          <a:lstStyle/>
          <a:p>
            <a:fld id="{D57F1E4F-1CFF-5643-939E-02111984F565}" type="slidenum">
              <a:rPr lang="en-US" smtClean="0"/>
              <a:pPr/>
              <a:t>10</a:t>
            </a:fld>
            <a:endParaRPr lang="en-US" dirty="0"/>
          </a:p>
        </p:txBody>
      </p:sp>
      <p:sp>
        <p:nvSpPr>
          <p:cNvPr id="3" name="Title 3">
            <a:extLst>
              <a:ext uri="{FF2B5EF4-FFF2-40B4-BE49-F238E27FC236}">
                <a16:creationId xmlns:a16="http://schemas.microsoft.com/office/drawing/2014/main" id="{6809FFA0-B416-4D17-8BCC-EBA3C4608B25}"/>
              </a:ext>
            </a:extLst>
          </p:cNvPr>
          <p:cNvSpPr txBox="1">
            <a:spLocks/>
          </p:cNvSpPr>
          <p:nvPr/>
        </p:nvSpPr>
        <p:spPr>
          <a:xfrm>
            <a:off x="1269543" y="1273741"/>
            <a:ext cx="9950147" cy="125657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i="1" dirty="0">
                <a:solidFill>
                  <a:schemeClr val="bg1"/>
                </a:solidFill>
                <a:cs typeface="Arial" panose="020B0604020202020204" pitchFamily="34" charset="0"/>
              </a:rPr>
              <a:t>“</a:t>
            </a:r>
            <a:r>
              <a:rPr lang="en-US" sz="3200" i="1" dirty="0">
                <a:solidFill>
                  <a:schemeClr val="bg1"/>
                </a:solidFill>
                <a:cs typeface="Arial" panose="020B0604020202020204" pitchFamily="34" charset="0"/>
              </a:rPr>
              <a:t>The accounts of all Parishes, Missions, and other </a:t>
            </a:r>
            <a:br>
              <a:rPr lang="en-US" sz="3200" i="1" dirty="0">
                <a:solidFill>
                  <a:schemeClr val="bg1"/>
                </a:solidFill>
                <a:cs typeface="Arial" panose="020B0604020202020204" pitchFamily="34" charset="0"/>
              </a:rPr>
            </a:br>
            <a:r>
              <a:rPr lang="en-US" sz="3200" i="1" dirty="0">
                <a:solidFill>
                  <a:schemeClr val="bg1"/>
                </a:solidFill>
                <a:cs typeface="Arial" panose="020B0604020202020204" pitchFamily="34" charset="0"/>
              </a:rPr>
              <a:t>Church institutions… shall be audited annually</a:t>
            </a:r>
            <a:r>
              <a:rPr lang="en-US" sz="3200" b="1" i="1" dirty="0">
                <a:solidFill>
                  <a:schemeClr val="bg1"/>
                </a:solidFill>
                <a:cs typeface="Arial" panose="020B0604020202020204" pitchFamily="34" charset="0"/>
              </a:rPr>
              <a:t>.”  </a:t>
            </a:r>
          </a:p>
        </p:txBody>
      </p:sp>
      <p:sp>
        <p:nvSpPr>
          <p:cNvPr id="4" name="TextBox 3">
            <a:extLst>
              <a:ext uri="{FF2B5EF4-FFF2-40B4-BE49-F238E27FC236}">
                <a16:creationId xmlns:a16="http://schemas.microsoft.com/office/drawing/2014/main" id="{65932CC9-39FE-490B-B13D-5691B3DCF6B0}"/>
              </a:ext>
            </a:extLst>
          </p:cNvPr>
          <p:cNvSpPr txBox="1"/>
          <p:nvPr/>
        </p:nvSpPr>
        <p:spPr>
          <a:xfrm>
            <a:off x="1295400" y="2819400"/>
            <a:ext cx="10112828" cy="2764859"/>
          </a:xfrm>
          <a:prstGeom prst="rect">
            <a:avLst/>
          </a:prstGeom>
          <a:noFill/>
        </p:spPr>
        <p:txBody>
          <a:bodyPr wrap="square" rtlCol="0">
            <a:spAutoFit/>
          </a:bodyPr>
          <a:lstStyle/>
          <a:p>
            <a:pPr>
              <a:lnSpc>
                <a:spcPct val="150000"/>
              </a:lnSpc>
            </a:pPr>
            <a:r>
              <a:rPr lang="en-US" sz="2800" dirty="0">
                <a:solidFill>
                  <a:srgbClr val="000000"/>
                </a:solidFill>
                <a:cs typeface="Arial" panose="020B0604020202020204" pitchFamily="34" charset="0"/>
              </a:rPr>
              <a:t>Canon 4 – Section 4.5</a:t>
            </a:r>
          </a:p>
          <a:p>
            <a:pPr>
              <a:lnSpc>
                <a:spcPct val="150000"/>
              </a:lnSpc>
            </a:pPr>
            <a:r>
              <a:rPr lang="en-US" dirty="0">
                <a:solidFill>
                  <a:srgbClr val="000000"/>
                </a:solidFill>
                <a:cs typeface="Arial" panose="020B0604020202020204" pitchFamily="34" charset="0"/>
              </a:rPr>
              <a:t>The canon also states that:</a:t>
            </a:r>
          </a:p>
          <a:p>
            <a:pPr marL="350830">
              <a:lnSpc>
                <a:spcPct val="150000"/>
              </a:lnSpc>
            </a:pPr>
            <a:r>
              <a:rPr lang="en-US" dirty="0">
                <a:solidFill>
                  <a:srgbClr val="000000"/>
                </a:solidFill>
                <a:cs typeface="Arial" panose="020B0604020202020204" pitchFamily="34" charset="0"/>
              </a:rPr>
              <a:t>“The reports of all such audits, including any memoranda issued by the auditing authority regarding internal controls or other accounting matters,  shall be filed with the Bishop not later than thirty (30) days following the date of such reports but in any event prior to September 1 of each year covering the financial reports…”</a:t>
            </a:r>
          </a:p>
        </p:txBody>
      </p:sp>
      <p:sp>
        <p:nvSpPr>
          <p:cNvPr id="5" name="Title 1">
            <a:extLst>
              <a:ext uri="{FF2B5EF4-FFF2-40B4-BE49-F238E27FC236}">
                <a16:creationId xmlns:a16="http://schemas.microsoft.com/office/drawing/2014/main" id="{4113AEEB-5638-4A12-B7B9-874B674549AF}"/>
              </a:ext>
            </a:extLst>
          </p:cNvPr>
          <p:cNvSpPr txBox="1">
            <a:spLocks/>
          </p:cNvSpPr>
          <p:nvPr/>
        </p:nvSpPr>
        <p:spPr>
          <a:xfrm>
            <a:off x="1981200" y="242805"/>
            <a:ext cx="8526834" cy="690282"/>
          </a:xfrm>
          <a:prstGeom prst="rect">
            <a:avLst/>
          </a:prstGeom>
        </p:spPr>
        <p:txBody>
          <a:bodyPr/>
          <a:lstStyle>
            <a:lvl1pPr algn="l" defTabSz="457200" rtl="0" eaLnBrk="1" latinLnBrk="0" hangingPunct="1">
              <a:spcBef>
                <a:spcPct val="0"/>
              </a:spcBef>
              <a:buNone/>
              <a:defRPr sz="4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Annual Audits</a:t>
            </a:r>
          </a:p>
        </p:txBody>
      </p:sp>
    </p:spTree>
    <p:extLst>
      <p:ext uri="{BB962C8B-B14F-4D97-AF65-F5344CB8AC3E}">
        <p14:creationId xmlns:p14="http://schemas.microsoft.com/office/powerpoint/2010/main" val="2137293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A58036-7756-434E-B57E-A6C761913730}"/>
              </a:ext>
            </a:extLst>
          </p:cNvPr>
          <p:cNvSpPr>
            <a:spLocks noGrp="1"/>
          </p:cNvSpPr>
          <p:nvPr>
            <p:ph type="sldNum" sz="quarter" idx="12"/>
          </p:nvPr>
        </p:nvSpPr>
        <p:spPr/>
        <p:txBody>
          <a:bodyPr/>
          <a:lstStyle/>
          <a:p>
            <a:fld id="{D57F1E4F-1CFF-5643-939E-02111984F565}" type="slidenum">
              <a:rPr lang="en-US" smtClean="0"/>
              <a:pPr/>
              <a:t>11</a:t>
            </a:fld>
            <a:endParaRPr lang="en-US" dirty="0"/>
          </a:p>
        </p:txBody>
      </p:sp>
      <p:graphicFrame>
        <p:nvGraphicFramePr>
          <p:cNvPr id="4" name="Content Placeholder 3">
            <a:extLst>
              <a:ext uri="{FF2B5EF4-FFF2-40B4-BE49-F238E27FC236}">
                <a16:creationId xmlns:a16="http://schemas.microsoft.com/office/drawing/2014/main" id="{B0E9AA84-E22C-49B2-B5CB-C1E958F76740}"/>
              </a:ext>
            </a:extLst>
          </p:cNvPr>
          <p:cNvGraphicFramePr>
            <a:graphicFrameLocks/>
          </p:cNvGraphicFramePr>
          <p:nvPr>
            <p:extLst>
              <p:ext uri="{D42A27DB-BD31-4B8C-83A1-F6EECF244321}">
                <p14:modId xmlns:p14="http://schemas.microsoft.com/office/powerpoint/2010/main" val="3999992901"/>
              </p:ext>
            </p:extLst>
          </p:nvPr>
        </p:nvGraphicFramePr>
        <p:xfrm>
          <a:off x="348916" y="565813"/>
          <a:ext cx="11887200" cy="574189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A855AC0D-36DC-41F5-B6F3-7BB3B67CAB65}"/>
              </a:ext>
            </a:extLst>
          </p:cNvPr>
          <p:cNvSpPr txBox="1">
            <a:spLocks/>
          </p:cNvSpPr>
          <p:nvPr/>
        </p:nvSpPr>
        <p:spPr>
          <a:xfrm>
            <a:off x="2054620" y="538585"/>
            <a:ext cx="9788464" cy="716933"/>
          </a:xfrm>
          <a:prstGeom prst="rect">
            <a:avLst/>
          </a:prstGeom>
        </p:spPr>
        <p:txBody>
          <a:bodyPr vert="horz" lIns="91440" tIns="45720" rIns="91440" bIns="45720" rtlCol="0" anchor="t">
            <a:normAutofit/>
          </a:bodyPr>
          <a:lstStyle>
            <a:lvl1pPr algn="l" defTabSz="457189"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bg1"/>
                </a:solidFill>
                <a:latin typeface="Arial" panose="020B0604020202020204" pitchFamily="34" charset="0"/>
                <a:cs typeface="Arial" panose="020B0604020202020204" pitchFamily="34" charset="0"/>
              </a:rPr>
              <a:t>More churches are completing audits</a:t>
            </a:r>
          </a:p>
        </p:txBody>
      </p:sp>
    </p:spTree>
    <p:extLst>
      <p:ext uri="{BB962C8B-B14F-4D97-AF65-F5344CB8AC3E}">
        <p14:creationId xmlns:p14="http://schemas.microsoft.com/office/powerpoint/2010/main" val="3236903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4D140B-C6D1-4F69-B289-8717DCB19728}"/>
              </a:ext>
            </a:extLst>
          </p:cNvPr>
          <p:cNvSpPr>
            <a:spLocks noGrp="1"/>
          </p:cNvSpPr>
          <p:nvPr>
            <p:ph type="sldNum" sz="quarter" idx="12"/>
          </p:nvPr>
        </p:nvSpPr>
        <p:spPr/>
        <p:txBody>
          <a:bodyPr/>
          <a:lstStyle/>
          <a:p>
            <a:fld id="{D57F1E4F-1CFF-5643-939E-02111984F565}" type="slidenum">
              <a:rPr lang="en-US" smtClean="0"/>
              <a:pPr/>
              <a:t>12</a:t>
            </a:fld>
            <a:endParaRPr lang="en-US" dirty="0"/>
          </a:p>
        </p:txBody>
      </p:sp>
      <p:sp>
        <p:nvSpPr>
          <p:cNvPr id="3" name="Title 1">
            <a:extLst>
              <a:ext uri="{FF2B5EF4-FFF2-40B4-BE49-F238E27FC236}">
                <a16:creationId xmlns:a16="http://schemas.microsoft.com/office/drawing/2014/main" id="{E871391F-4258-4E59-B48C-03C8F7074FB4}"/>
              </a:ext>
            </a:extLst>
          </p:cNvPr>
          <p:cNvSpPr txBox="1">
            <a:spLocks/>
          </p:cNvSpPr>
          <p:nvPr/>
        </p:nvSpPr>
        <p:spPr>
          <a:xfrm>
            <a:off x="1828800" y="392941"/>
            <a:ext cx="9404723" cy="767687"/>
          </a:xfrm>
          <a:prstGeom prst="rect">
            <a:avLst/>
          </a:prstGeom>
        </p:spPr>
        <p:txBody>
          <a:bodyPr vert="horz" lIns="91440" tIns="45720" rIns="91440" bIns="45720" rtlCol="0" anchor="t">
            <a:noAutofit/>
          </a:bodyPr>
          <a:lstStyle>
            <a:lvl1pPr algn="l" defTabSz="457189"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bg1"/>
                </a:solidFill>
                <a:latin typeface="Arial" panose="020B0604020202020204" pitchFamily="34" charset="0"/>
                <a:cs typeface="Arial" panose="020B0604020202020204" pitchFamily="34" charset="0"/>
              </a:rPr>
              <a:t>Church Audit Compliance Overview</a:t>
            </a:r>
          </a:p>
        </p:txBody>
      </p:sp>
      <p:sp>
        <p:nvSpPr>
          <p:cNvPr id="5" name="Content Placeholder 2">
            <a:extLst>
              <a:ext uri="{FF2B5EF4-FFF2-40B4-BE49-F238E27FC236}">
                <a16:creationId xmlns:a16="http://schemas.microsoft.com/office/drawing/2014/main" id="{8B4323AE-3B3F-4D12-A3F7-4CF48B9E9DD9}"/>
              </a:ext>
            </a:extLst>
          </p:cNvPr>
          <p:cNvSpPr txBox="1">
            <a:spLocks/>
          </p:cNvSpPr>
          <p:nvPr/>
        </p:nvSpPr>
        <p:spPr>
          <a:xfrm>
            <a:off x="1981200" y="1371600"/>
            <a:ext cx="8946541" cy="4876801"/>
          </a:xfrm>
          <a:prstGeom prst="rect">
            <a:avLst/>
          </a:prstGeom>
        </p:spPr>
        <p:txBody>
          <a:bodyPr vert="horz" lIns="91440" tIns="45720" rIns="91440" bIns="45720" rtlCol="0">
            <a:normAutofit/>
          </a:bodyPr>
          <a:lstStyle>
            <a:lvl1pPr marL="342891" indent="-342891" algn="l" defTabSz="457189"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32" indent="-28574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2971"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160"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349"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937"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726"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8914"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103"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7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Of the </a:t>
            </a:r>
            <a:r>
              <a:rPr kumimoji="0" lang="en-US" sz="1600" b="1" i="0" u="none" strike="noStrike" kern="1200" cap="none" spc="0" normalizeH="0" baseline="0" noProof="0" dirty="0">
                <a:ln>
                  <a:noFill/>
                </a:ln>
                <a:solidFill>
                  <a:srgbClr val="37A1A1"/>
                </a:solidFill>
                <a:effectLst/>
                <a:uLnTx/>
                <a:uFillTx/>
                <a:latin typeface="Arial" panose="020B0604020202020204" pitchFamily="34" charset="0"/>
                <a:ea typeface="Calibri" panose="020F0502020204030204" pitchFamily="34" charset="0"/>
                <a:cs typeface="Arial" panose="020B0604020202020204" pitchFamily="34" charset="0"/>
              </a:rPr>
              <a:t>121</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audit reports received:</a:t>
            </a:r>
          </a:p>
          <a:p>
            <a:pPr marL="457200" marR="0" lvl="1" indent="0" algn="l" defTabSz="457200" rtl="0" eaLnBrk="1" fontAlgn="auto" latinLnBrk="0" hangingPunct="1">
              <a:lnSpc>
                <a:spcPct val="17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b="1" i="0" u="none" strike="noStrike" kern="1200" cap="none" spc="0" normalizeH="0" baseline="0" noProof="0" dirty="0">
                <a:ln>
                  <a:noFill/>
                </a:ln>
                <a:solidFill>
                  <a:srgbClr val="37A1A1"/>
                </a:solidFill>
                <a:effectLst/>
                <a:uLnTx/>
                <a:uFillTx/>
                <a:latin typeface="Arial" panose="020B0604020202020204" pitchFamily="34" charset="0"/>
                <a:ea typeface="Calibri" panose="020F0502020204030204" pitchFamily="34" charset="0"/>
                <a:cs typeface="Arial" panose="020B0604020202020204" pitchFamily="34" charset="0"/>
              </a:rPr>
              <a:t>82</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were prepared by a committee of the church.</a:t>
            </a:r>
          </a:p>
          <a:p>
            <a:pPr marL="457200" marR="0" lvl="1" indent="0" algn="l" defTabSz="457200" rtl="0" eaLnBrk="1" fontAlgn="auto" latinLnBrk="0" hangingPunct="1">
              <a:lnSpc>
                <a:spcPct val="17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b="1" i="0" u="none" strike="noStrike" kern="1200" cap="none" spc="0" normalizeH="0" baseline="0" noProof="0" dirty="0">
                <a:ln>
                  <a:noFill/>
                </a:ln>
                <a:solidFill>
                  <a:srgbClr val="37A1A1"/>
                </a:solidFill>
                <a:effectLst/>
                <a:uLnTx/>
                <a:uFillTx/>
                <a:latin typeface="Arial" panose="020B0604020202020204" pitchFamily="34" charset="0"/>
                <a:ea typeface="Calibri" panose="020F0502020204030204" pitchFamily="34" charset="0"/>
                <a:cs typeface="Arial" panose="020B0604020202020204" pitchFamily="34" charset="0"/>
              </a:rPr>
              <a:t> 35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were external audits performed by a CPA firm.</a:t>
            </a:r>
          </a:p>
          <a:p>
            <a:pPr marL="457200" marR="0" lvl="1" indent="0" algn="l" defTabSz="457200" rtl="0" eaLnBrk="1" fontAlgn="auto" latinLnBrk="0" hangingPunct="1">
              <a:lnSpc>
                <a:spcPct val="17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b="1" i="0" u="none" strike="noStrike" kern="1200" cap="none" spc="0" normalizeH="0" baseline="0" noProof="0" dirty="0">
                <a:ln>
                  <a:noFill/>
                </a:ln>
                <a:solidFill>
                  <a:srgbClr val="37A1A1"/>
                </a:solidFill>
                <a:effectLst/>
                <a:uLnTx/>
                <a:uFillTx/>
                <a:latin typeface="Arial" panose="020B0604020202020204" pitchFamily="34" charset="0"/>
                <a:ea typeface="Calibri" panose="020F0502020204030204" pitchFamily="34" charset="0"/>
                <a:cs typeface="Arial" panose="020B0604020202020204" pitchFamily="34" charset="0"/>
              </a:rPr>
              <a:t>4</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were compilations prepared by an accounting firm or bookkeeper.</a:t>
            </a:r>
          </a:p>
          <a:p>
            <a:pPr marL="0" marR="0" lvl="0" indent="0" algn="l" defTabSz="457200" rtl="0" eaLnBrk="1" fontAlgn="auto" latinLnBrk="0" hangingPunct="1">
              <a:lnSpc>
                <a:spcPct val="17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reports varied widely as to content and detail.</a:t>
            </a:r>
          </a:p>
          <a:p>
            <a:pPr marL="457200" marR="0" lvl="1" indent="0" algn="l" defTabSz="457200" rtl="0" eaLnBrk="1" fontAlgn="auto" latinLnBrk="0" hangingPunct="1">
              <a:lnSpc>
                <a:spcPct val="170000"/>
              </a:lnSpc>
              <a:spcBef>
                <a:spcPts val="0"/>
              </a:spcBef>
              <a:spcAft>
                <a:spcPts val="8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b="1" i="0" u="none" strike="noStrike" kern="1200" cap="none" spc="0" normalizeH="0" baseline="0" noProof="0" dirty="0">
                <a:ln>
                  <a:noFill/>
                </a:ln>
                <a:solidFill>
                  <a:srgbClr val="37A1A1"/>
                </a:solidFill>
                <a:effectLst/>
                <a:uLnTx/>
                <a:uFillTx/>
                <a:latin typeface="Arial" panose="020B0604020202020204" pitchFamily="34" charset="0"/>
                <a:ea typeface="Calibri" panose="020F0502020204030204" pitchFamily="34" charset="0"/>
                <a:cs typeface="Arial" panose="020B0604020202020204" pitchFamily="34" charset="0"/>
              </a:rPr>
              <a:t>88</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included some financial statements.</a:t>
            </a:r>
          </a:p>
          <a:p>
            <a:pPr marL="457200" marR="0" lvl="1" indent="0" algn="l" defTabSz="457200" rtl="0" eaLnBrk="1" fontAlgn="auto" latinLnBrk="0" hangingPunct="1">
              <a:lnSpc>
                <a:spcPct val="170000"/>
              </a:lnSpc>
              <a:spcBef>
                <a:spcPts val="0"/>
              </a:spcBef>
              <a:spcAft>
                <a:spcPts val="8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b="1" i="0" u="none" strike="noStrike" kern="1200" cap="none" spc="0" normalizeH="0" baseline="0" noProof="0" dirty="0">
                <a:ln>
                  <a:noFill/>
                </a:ln>
                <a:solidFill>
                  <a:srgbClr val="37A1A1"/>
                </a:solidFill>
                <a:effectLst/>
                <a:uLnTx/>
                <a:uFillTx/>
                <a:latin typeface="Arial" panose="020B0604020202020204" pitchFamily="34" charset="0"/>
                <a:ea typeface="Calibri" panose="020F0502020204030204" pitchFamily="34" charset="0"/>
                <a:cs typeface="Arial" panose="020B0604020202020204" pitchFamily="34" charset="0"/>
              </a:rPr>
              <a:t>28</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were signed audit letters with little detail and no financial statements. </a:t>
            </a:r>
          </a:p>
          <a:p>
            <a:pPr marL="457200" marR="0" lvl="1" indent="0" algn="l" defTabSz="457200" rtl="0" eaLnBrk="1" fontAlgn="auto" latinLnBrk="0" hangingPunct="1">
              <a:lnSpc>
                <a:spcPct val="170000"/>
              </a:lnSpc>
              <a:spcBef>
                <a:spcPts val="0"/>
              </a:spcBef>
              <a:spcAft>
                <a:spcPts val="8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b="1" i="0" u="none" strike="noStrike" kern="1200" cap="none" spc="0" normalizeH="0" baseline="0" noProof="0" dirty="0">
                <a:ln>
                  <a:noFill/>
                </a:ln>
                <a:solidFill>
                  <a:srgbClr val="37A1A1"/>
                </a:solidFill>
                <a:effectLst/>
                <a:uLnTx/>
                <a:uFillTx/>
                <a:latin typeface="Arial" panose="020B0604020202020204" pitchFamily="34" charset="0"/>
                <a:ea typeface="Calibri" panose="020F0502020204030204" pitchFamily="34" charset="0"/>
                <a:cs typeface="Arial" panose="020B0604020202020204" pitchFamily="34" charset="0"/>
              </a:rPr>
              <a:t>88</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included some financial statements.</a:t>
            </a:r>
          </a:p>
          <a:p>
            <a:pPr marL="457200" marR="0" lvl="1" indent="0" algn="l" defTabSz="457200" rtl="0" eaLnBrk="1" fontAlgn="auto" latinLnBrk="0" hangingPunct="1">
              <a:lnSpc>
                <a:spcPct val="170000"/>
              </a:lnSpc>
              <a:spcBef>
                <a:spcPts val="0"/>
              </a:spcBef>
              <a:spcAft>
                <a:spcPts val="8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b="1" i="0" u="none" strike="noStrike" kern="1200" cap="none" spc="0" normalizeH="0" baseline="0" noProof="0" dirty="0">
                <a:ln>
                  <a:noFill/>
                </a:ln>
                <a:solidFill>
                  <a:srgbClr val="37A1A1"/>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were compilations with no financial statements.</a:t>
            </a:r>
          </a:p>
          <a:p>
            <a:pPr marL="457200" marR="0" lvl="1" indent="0" algn="l" defTabSz="457200" rtl="0" eaLnBrk="1" fontAlgn="auto" latinLnBrk="0" hangingPunct="1">
              <a:lnSpc>
                <a:spcPct val="170000"/>
              </a:lnSpc>
              <a:spcBef>
                <a:spcPts val="0"/>
              </a:spcBef>
              <a:spcAft>
                <a:spcPts val="8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Many noted control weaknesses and made recommendations.</a:t>
            </a:r>
          </a:p>
          <a:p>
            <a:pPr marL="342891" marR="0" lvl="0" indent="-342891" algn="l" defTabSz="457189" rtl="0" eaLnBrk="1" fontAlgn="auto" latinLnBrk="0" hangingPunct="1">
              <a:lnSpc>
                <a:spcPct val="100000"/>
              </a:lnSpc>
              <a:spcBef>
                <a:spcPts val="1000"/>
              </a:spcBef>
              <a:spcAft>
                <a:spcPts val="0"/>
              </a:spcAft>
              <a:buClr>
                <a:srgbClr val="3EBFB7">
                  <a:lumMod val="40000"/>
                  <a:lumOff val="60000"/>
                </a:srgbClr>
              </a:buClr>
              <a:buSzPct val="80000"/>
              <a:buFont typeface="Wingdings 3" charset="2"/>
              <a:buChar char=""/>
              <a:tabLst/>
              <a:defRPr/>
            </a:pPr>
            <a:endParaRPr kumimoji="0" lang="en-US" sz="2000" b="0" i="0" u="none" strike="noStrike" kern="1200" cap="none" spc="0" normalizeH="0" baseline="0" noProof="0" dirty="0">
              <a:ln>
                <a:noFill/>
              </a:ln>
              <a:solidFill>
                <a:srgbClr val="FFFFFF"/>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3995571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71FE-FFA1-4F87-ABDD-504CAC5354A3}"/>
              </a:ext>
            </a:extLst>
          </p:cNvPr>
          <p:cNvSpPr>
            <a:spLocks noGrp="1"/>
          </p:cNvSpPr>
          <p:nvPr>
            <p:ph type="title"/>
          </p:nvPr>
        </p:nvSpPr>
        <p:spPr>
          <a:xfrm>
            <a:off x="1524000" y="452718"/>
            <a:ext cx="8526834" cy="842682"/>
          </a:xfrm>
        </p:spPr>
        <p:txBody>
          <a:bodyPr/>
          <a:lstStyle/>
          <a:p>
            <a:r>
              <a:rPr lang="en-US" dirty="0"/>
              <a:t>Budget</a:t>
            </a:r>
          </a:p>
        </p:txBody>
      </p:sp>
      <p:sp>
        <p:nvSpPr>
          <p:cNvPr id="3" name="Content Placeholder 2">
            <a:extLst>
              <a:ext uri="{FF2B5EF4-FFF2-40B4-BE49-F238E27FC236}">
                <a16:creationId xmlns:a16="http://schemas.microsoft.com/office/drawing/2014/main" id="{565FC969-8BA7-46A4-9E7C-4F77FF8E9122}"/>
              </a:ext>
            </a:extLst>
          </p:cNvPr>
          <p:cNvSpPr>
            <a:spLocks noGrp="1"/>
          </p:cNvSpPr>
          <p:nvPr>
            <p:ph idx="1"/>
          </p:nvPr>
        </p:nvSpPr>
        <p:spPr>
          <a:xfrm>
            <a:off x="1523019" y="1371600"/>
            <a:ext cx="8526834" cy="5033682"/>
          </a:xfrm>
        </p:spPr>
        <p:txBody>
          <a:bodyPr>
            <a:normAutofit/>
          </a:bodyPr>
          <a:lstStyle/>
          <a:p>
            <a:r>
              <a:rPr lang="en-US" sz="2800" b="1" dirty="0">
                <a:solidFill>
                  <a:schemeClr val="bg1"/>
                </a:solidFill>
              </a:rPr>
              <a:t>Purpose of a Budget:</a:t>
            </a:r>
          </a:p>
          <a:p>
            <a:pPr lvl="1">
              <a:buFont typeface="Arial" panose="020B0604020202020204" pitchFamily="34" charset="0"/>
              <a:buChar char="•"/>
            </a:pPr>
            <a:r>
              <a:rPr lang="en-US" sz="2400" dirty="0">
                <a:solidFill>
                  <a:schemeClr val="bg1"/>
                </a:solidFill>
              </a:rPr>
              <a:t>To serve as a robust tool for financial </a:t>
            </a:r>
            <a:r>
              <a:rPr lang="en-US" sz="2400" u="sng" dirty="0">
                <a:solidFill>
                  <a:schemeClr val="bg1"/>
                </a:solidFill>
              </a:rPr>
              <a:t>transparency</a:t>
            </a:r>
            <a:r>
              <a:rPr lang="en-US" sz="2400" dirty="0">
                <a:solidFill>
                  <a:schemeClr val="bg1"/>
                </a:solidFill>
              </a:rPr>
              <a:t>, making clear current or aspirational </a:t>
            </a:r>
            <a:r>
              <a:rPr lang="en-US" sz="2400" u="sng" dirty="0">
                <a:solidFill>
                  <a:schemeClr val="bg1"/>
                </a:solidFill>
              </a:rPr>
              <a:t>alignment</a:t>
            </a:r>
            <a:r>
              <a:rPr lang="en-US" sz="2400" dirty="0">
                <a:solidFill>
                  <a:schemeClr val="bg1"/>
                </a:solidFill>
              </a:rPr>
              <a:t> with congregation’ stated </a:t>
            </a:r>
            <a:r>
              <a:rPr lang="en-US" sz="2400" u="sng" dirty="0">
                <a:solidFill>
                  <a:schemeClr val="bg1"/>
                </a:solidFill>
              </a:rPr>
              <a:t>vision</a:t>
            </a:r>
            <a:r>
              <a:rPr lang="en-US" sz="2400" dirty="0">
                <a:solidFill>
                  <a:schemeClr val="bg1"/>
                </a:solidFill>
              </a:rPr>
              <a:t> and </a:t>
            </a:r>
            <a:r>
              <a:rPr lang="en-US" sz="2400" u="sng" dirty="0">
                <a:solidFill>
                  <a:schemeClr val="bg1"/>
                </a:solidFill>
              </a:rPr>
              <a:t>mission</a:t>
            </a:r>
            <a:endParaRPr lang="en-US" sz="2400" dirty="0">
              <a:solidFill>
                <a:schemeClr val="bg1"/>
              </a:solidFill>
            </a:endParaRPr>
          </a:p>
          <a:p>
            <a:pPr lvl="2">
              <a:buFont typeface="Arial" panose="020B0604020202020204" pitchFamily="34" charset="0"/>
              <a:buChar char="•"/>
            </a:pPr>
            <a:r>
              <a:rPr lang="en-US" sz="2200" dirty="0">
                <a:solidFill>
                  <a:schemeClr val="bg1"/>
                </a:solidFill>
              </a:rPr>
              <a:t>Mission – who your congregation is and what God is calling you to do</a:t>
            </a:r>
          </a:p>
          <a:p>
            <a:pPr lvl="2">
              <a:buFont typeface="Arial" panose="020B0604020202020204" pitchFamily="34" charset="0"/>
              <a:buChar char="•"/>
            </a:pPr>
            <a:r>
              <a:rPr lang="en-US" sz="2200" dirty="0">
                <a:solidFill>
                  <a:schemeClr val="bg1"/>
                </a:solidFill>
              </a:rPr>
              <a:t>Vision – hopeful picture of the future that describes the impact of what you do</a:t>
            </a:r>
          </a:p>
          <a:p>
            <a:pPr lvl="1">
              <a:buFont typeface="Arial" panose="020B0604020202020204" pitchFamily="34" charset="0"/>
              <a:buChar char="•"/>
            </a:pPr>
            <a:r>
              <a:rPr lang="en-US" sz="2400" dirty="0">
                <a:solidFill>
                  <a:schemeClr val="bg1"/>
                </a:solidFill>
              </a:rPr>
              <a:t>Above all, a budget is a </a:t>
            </a:r>
            <a:r>
              <a:rPr lang="en-US" sz="2400" u="sng" dirty="0">
                <a:solidFill>
                  <a:schemeClr val="bg1"/>
                </a:solidFill>
              </a:rPr>
              <a:t>communication tool</a:t>
            </a:r>
          </a:p>
          <a:p>
            <a:endParaRPr lang="en-US" dirty="0">
              <a:solidFill>
                <a:schemeClr val="bg1"/>
              </a:solidFill>
            </a:endParaRPr>
          </a:p>
        </p:txBody>
      </p:sp>
      <p:sp>
        <p:nvSpPr>
          <p:cNvPr id="4" name="Slide Number Placeholder 3">
            <a:extLst>
              <a:ext uri="{FF2B5EF4-FFF2-40B4-BE49-F238E27FC236}">
                <a16:creationId xmlns:a16="http://schemas.microsoft.com/office/drawing/2014/main" id="{94612EBC-F7AA-4AD4-8D63-7E950177F2C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63026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71FE-FFA1-4F87-ABDD-504CAC5354A3}"/>
              </a:ext>
            </a:extLst>
          </p:cNvPr>
          <p:cNvSpPr>
            <a:spLocks noGrp="1"/>
          </p:cNvSpPr>
          <p:nvPr>
            <p:ph type="title"/>
          </p:nvPr>
        </p:nvSpPr>
        <p:spPr>
          <a:xfrm>
            <a:off x="1524000" y="452718"/>
            <a:ext cx="8526834" cy="842682"/>
          </a:xfrm>
        </p:spPr>
        <p:txBody>
          <a:bodyPr/>
          <a:lstStyle/>
          <a:p>
            <a:r>
              <a:rPr lang="en-US" dirty="0"/>
              <a:t>Line item budget</a:t>
            </a:r>
          </a:p>
        </p:txBody>
      </p:sp>
      <p:sp>
        <p:nvSpPr>
          <p:cNvPr id="3" name="Content Placeholder 2">
            <a:extLst>
              <a:ext uri="{FF2B5EF4-FFF2-40B4-BE49-F238E27FC236}">
                <a16:creationId xmlns:a16="http://schemas.microsoft.com/office/drawing/2014/main" id="{565FC969-8BA7-46A4-9E7C-4F77FF8E9122}"/>
              </a:ext>
            </a:extLst>
          </p:cNvPr>
          <p:cNvSpPr>
            <a:spLocks noGrp="1"/>
          </p:cNvSpPr>
          <p:nvPr>
            <p:ph idx="1"/>
          </p:nvPr>
        </p:nvSpPr>
        <p:spPr>
          <a:xfrm>
            <a:off x="1523019" y="1371600"/>
            <a:ext cx="8526834" cy="5033682"/>
          </a:xfrm>
        </p:spPr>
        <p:txBody>
          <a:bodyPr>
            <a:normAutofit/>
          </a:bodyPr>
          <a:lstStyle/>
          <a:p>
            <a:r>
              <a:rPr lang="en-US" sz="2800" b="1" dirty="0">
                <a:solidFill>
                  <a:schemeClr val="bg1"/>
                </a:solidFill>
              </a:rPr>
              <a:t>Revenue:</a:t>
            </a:r>
          </a:p>
          <a:p>
            <a:pPr lvl="1">
              <a:buFont typeface="Arial" panose="020B0604020202020204" pitchFamily="34" charset="0"/>
              <a:buChar char="•"/>
            </a:pPr>
            <a:r>
              <a:rPr lang="en-US" sz="2400" dirty="0">
                <a:solidFill>
                  <a:schemeClr val="bg1"/>
                </a:solidFill>
              </a:rPr>
              <a:t>Pledges</a:t>
            </a:r>
          </a:p>
          <a:p>
            <a:pPr lvl="1">
              <a:buFont typeface="Arial" panose="020B0604020202020204" pitchFamily="34" charset="0"/>
              <a:buChar char="•"/>
            </a:pPr>
            <a:r>
              <a:rPr lang="en-US" sz="2400" dirty="0">
                <a:solidFill>
                  <a:schemeClr val="bg1"/>
                </a:solidFill>
              </a:rPr>
              <a:t>Sunday donations (plate)</a:t>
            </a:r>
          </a:p>
          <a:p>
            <a:pPr lvl="1">
              <a:buFont typeface="Arial" panose="020B0604020202020204" pitchFamily="34" charset="0"/>
              <a:buChar char="•"/>
            </a:pPr>
            <a:r>
              <a:rPr lang="en-US" sz="2400" dirty="0">
                <a:solidFill>
                  <a:schemeClr val="bg1"/>
                </a:solidFill>
              </a:rPr>
              <a:t>Other gifts</a:t>
            </a:r>
          </a:p>
          <a:p>
            <a:pPr lvl="1">
              <a:buFont typeface="Arial" panose="020B0604020202020204" pitchFamily="34" charset="0"/>
              <a:buChar char="•"/>
            </a:pPr>
            <a:r>
              <a:rPr lang="en-US" sz="2400" dirty="0">
                <a:solidFill>
                  <a:schemeClr val="bg1"/>
                </a:solidFill>
              </a:rPr>
              <a:t>Rental fees</a:t>
            </a:r>
          </a:p>
          <a:p>
            <a:pPr lvl="1">
              <a:buFont typeface="Arial" panose="020B0604020202020204" pitchFamily="34" charset="0"/>
              <a:buChar char="•"/>
            </a:pPr>
            <a:r>
              <a:rPr lang="en-US" sz="2400" dirty="0">
                <a:solidFill>
                  <a:schemeClr val="bg1"/>
                </a:solidFill>
              </a:rPr>
              <a:t>Fundraisers</a:t>
            </a:r>
          </a:p>
          <a:p>
            <a:pPr lvl="1">
              <a:buFont typeface="Arial" panose="020B0604020202020204" pitchFamily="34" charset="0"/>
              <a:buChar char="•"/>
            </a:pPr>
            <a:r>
              <a:rPr lang="en-US" sz="2400" dirty="0">
                <a:solidFill>
                  <a:schemeClr val="bg1"/>
                </a:solidFill>
              </a:rPr>
              <a:t>Investments</a:t>
            </a:r>
          </a:p>
          <a:p>
            <a:pPr lvl="1">
              <a:buFont typeface="Arial" panose="020B0604020202020204" pitchFamily="34" charset="0"/>
              <a:buChar char="•"/>
            </a:pPr>
            <a:r>
              <a:rPr lang="en-US" sz="2400" dirty="0">
                <a:solidFill>
                  <a:schemeClr val="bg1"/>
                </a:solidFill>
              </a:rPr>
              <a:t>Other income</a:t>
            </a:r>
          </a:p>
          <a:p>
            <a:pPr lvl="2">
              <a:buFont typeface="Arial" panose="020B0604020202020204" pitchFamily="34" charset="0"/>
              <a:buChar char="•"/>
            </a:pPr>
            <a:endParaRPr lang="en-US" sz="2200" dirty="0">
              <a:solidFill>
                <a:schemeClr val="bg1"/>
              </a:solidFill>
            </a:endParaRPr>
          </a:p>
          <a:p>
            <a:endParaRPr lang="en-US" dirty="0">
              <a:solidFill>
                <a:schemeClr val="bg1"/>
              </a:solidFill>
            </a:endParaRPr>
          </a:p>
        </p:txBody>
      </p:sp>
      <p:sp>
        <p:nvSpPr>
          <p:cNvPr id="4" name="Slide Number Placeholder 3">
            <a:extLst>
              <a:ext uri="{FF2B5EF4-FFF2-40B4-BE49-F238E27FC236}">
                <a16:creationId xmlns:a16="http://schemas.microsoft.com/office/drawing/2014/main" id="{94612EBC-F7AA-4AD4-8D63-7E950177F2C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937658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71FE-FFA1-4F87-ABDD-504CAC5354A3}"/>
              </a:ext>
            </a:extLst>
          </p:cNvPr>
          <p:cNvSpPr>
            <a:spLocks noGrp="1"/>
          </p:cNvSpPr>
          <p:nvPr>
            <p:ph type="title"/>
          </p:nvPr>
        </p:nvSpPr>
        <p:spPr>
          <a:xfrm>
            <a:off x="1524000" y="452718"/>
            <a:ext cx="8526834" cy="842682"/>
          </a:xfrm>
        </p:spPr>
        <p:txBody>
          <a:bodyPr/>
          <a:lstStyle/>
          <a:p>
            <a:r>
              <a:rPr lang="en-US" dirty="0"/>
              <a:t>Line item budget</a:t>
            </a:r>
          </a:p>
        </p:txBody>
      </p:sp>
      <p:sp>
        <p:nvSpPr>
          <p:cNvPr id="3" name="Content Placeholder 2">
            <a:extLst>
              <a:ext uri="{FF2B5EF4-FFF2-40B4-BE49-F238E27FC236}">
                <a16:creationId xmlns:a16="http://schemas.microsoft.com/office/drawing/2014/main" id="{565FC969-8BA7-46A4-9E7C-4F77FF8E9122}"/>
              </a:ext>
            </a:extLst>
          </p:cNvPr>
          <p:cNvSpPr>
            <a:spLocks noGrp="1"/>
          </p:cNvSpPr>
          <p:nvPr>
            <p:ph idx="1"/>
          </p:nvPr>
        </p:nvSpPr>
        <p:spPr>
          <a:xfrm>
            <a:off x="1523019" y="1371600"/>
            <a:ext cx="8526834" cy="5033682"/>
          </a:xfrm>
        </p:spPr>
        <p:txBody>
          <a:bodyPr>
            <a:normAutofit/>
          </a:bodyPr>
          <a:lstStyle/>
          <a:p>
            <a:r>
              <a:rPr lang="en-US" sz="2800" b="1" dirty="0">
                <a:solidFill>
                  <a:schemeClr val="bg1"/>
                </a:solidFill>
              </a:rPr>
              <a:t>Expenses:</a:t>
            </a:r>
          </a:p>
          <a:p>
            <a:pPr lvl="1">
              <a:buFont typeface="Arial" panose="020B0604020202020204" pitchFamily="34" charset="0"/>
              <a:buChar char="•"/>
            </a:pPr>
            <a:r>
              <a:rPr lang="en-US" sz="2400" dirty="0">
                <a:solidFill>
                  <a:schemeClr val="bg1"/>
                </a:solidFill>
              </a:rPr>
              <a:t>Salaries &amp; benefits</a:t>
            </a:r>
          </a:p>
          <a:p>
            <a:pPr lvl="1">
              <a:buFont typeface="Arial" panose="020B0604020202020204" pitchFamily="34" charset="0"/>
              <a:buChar char="•"/>
            </a:pPr>
            <a:r>
              <a:rPr lang="en-US" sz="2400" dirty="0">
                <a:solidFill>
                  <a:schemeClr val="bg1"/>
                </a:solidFill>
              </a:rPr>
              <a:t>Bills</a:t>
            </a:r>
          </a:p>
          <a:p>
            <a:pPr lvl="1">
              <a:buFont typeface="Arial" panose="020B0604020202020204" pitchFamily="34" charset="0"/>
              <a:buChar char="•"/>
            </a:pPr>
            <a:r>
              <a:rPr lang="en-US" sz="2400" dirty="0">
                <a:solidFill>
                  <a:schemeClr val="bg1"/>
                </a:solidFill>
              </a:rPr>
              <a:t>Program costs</a:t>
            </a:r>
          </a:p>
          <a:p>
            <a:pPr lvl="1">
              <a:buFont typeface="Arial" panose="020B0604020202020204" pitchFamily="34" charset="0"/>
              <a:buChar char="•"/>
            </a:pPr>
            <a:r>
              <a:rPr lang="en-US" sz="2400" dirty="0">
                <a:solidFill>
                  <a:schemeClr val="bg1"/>
                </a:solidFill>
              </a:rPr>
              <a:t>Mission &amp; outreach expenses</a:t>
            </a:r>
          </a:p>
          <a:p>
            <a:pPr lvl="1">
              <a:buFont typeface="Arial" panose="020B0604020202020204" pitchFamily="34" charset="0"/>
              <a:buChar char="•"/>
            </a:pPr>
            <a:r>
              <a:rPr lang="en-US" sz="2400" dirty="0">
                <a:solidFill>
                  <a:schemeClr val="bg1"/>
                </a:solidFill>
              </a:rPr>
              <a:t>Diocesan assessment</a:t>
            </a:r>
          </a:p>
          <a:p>
            <a:pPr lvl="1">
              <a:buFont typeface="Arial" panose="020B0604020202020204" pitchFamily="34" charset="0"/>
              <a:buChar char="•"/>
            </a:pPr>
            <a:r>
              <a:rPr lang="en-US" sz="2400" dirty="0">
                <a:solidFill>
                  <a:schemeClr val="bg1"/>
                </a:solidFill>
              </a:rPr>
              <a:t>Other expenses</a:t>
            </a:r>
          </a:p>
          <a:p>
            <a:pPr lvl="2">
              <a:buFont typeface="Arial" panose="020B0604020202020204" pitchFamily="34" charset="0"/>
              <a:buChar char="•"/>
            </a:pPr>
            <a:endParaRPr lang="en-US" sz="2200" dirty="0">
              <a:solidFill>
                <a:schemeClr val="bg1"/>
              </a:solidFill>
            </a:endParaRPr>
          </a:p>
          <a:p>
            <a:endParaRPr lang="en-US" dirty="0">
              <a:solidFill>
                <a:schemeClr val="bg1"/>
              </a:solidFill>
            </a:endParaRPr>
          </a:p>
        </p:txBody>
      </p:sp>
      <p:sp>
        <p:nvSpPr>
          <p:cNvPr id="4" name="Slide Number Placeholder 3">
            <a:extLst>
              <a:ext uri="{FF2B5EF4-FFF2-40B4-BE49-F238E27FC236}">
                <a16:creationId xmlns:a16="http://schemas.microsoft.com/office/drawing/2014/main" id="{94612EBC-F7AA-4AD4-8D63-7E950177F2C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13975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71FE-FFA1-4F87-ABDD-504CAC5354A3}"/>
              </a:ext>
            </a:extLst>
          </p:cNvPr>
          <p:cNvSpPr>
            <a:spLocks noGrp="1"/>
          </p:cNvSpPr>
          <p:nvPr>
            <p:ph type="title"/>
          </p:nvPr>
        </p:nvSpPr>
        <p:spPr>
          <a:xfrm>
            <a:off x="1524000" y="452718"/>
            <a:ext cx="8526834" cy="842682"/>
          </a:xfrm>
        </p:spPr>
        <p:txBody>
          <a:bodyPr/>
          <a:lstStyle/>
          <a:p>
            <a:r>
              <a:rPr lang="en-US" dirty="0"/>
              <a:t>Budget</a:t>
            </a:r>
          </a:p>
        </p:txBody>
      </p:sp>
      <p:sp>
        <p:nvSpPr>
          <p:cNvPr id="3" name="Content Placeholder 2">
            <a:extLst>
              <a:ext uri="{FF2B5EF4-FFF2-40B4-BE49-F238E27FC236}">
                <a16:creationId xmlns:a16="http://schemas.microsoft.com/office/drawing/2014/main" id="{565FC969-8BA7-46A4-9E7C-4F77FF8E9122}"/>
              </a:ext>
            </a:extLst>
          </p:cNvPr>
          <p:cNvSpPr>
            <a:spLocks noGrp="1"/>
          </p:cNvSpPr>
          <p:nvPr>
            <p:ph idx="1"/>
          </p:nvPr>
        </p:nvSpPr>
        <p:spPr>
          <a:xfrm>
            <a:off x="1523019" y="1371600"/>
            <a:ext cx="8526834" cy="5033682"/>
          </a:xfrm>
        </p:spPr>
        <p:txBody>
          <a:bodyPr>
            <a:normAutofit/>
          </a:bodyPr>
          <a:lstStyle/>
          <a:p>
            <a:r>
              <a:rPr lang="en-US" sz="2800" b="1" dirty="0">
                <a:solidFill>
                  <a:schemeClr val="bg1"/>
                </a:solidFill>
              </a:rPr>
              <a:t>Developing line-item budget:</a:t>
            </a:r>
          </a:p>
          <a:p>
            <a:pPr lvl="1">
              <a:buFont typeface="Arial" panose="020B0604020202020204" pitchFamily="34" charset="0"/>
              <a:buChar char="•"/>
            </a:pPr>
            <a:r>
              <a:rPr lang="en-US" sz="2400" dirty="0">
                <a:solidFill>
                  <a:schemeClr val="bg1"/>
                </a:solidFill>
              </a:rPr>
              <a:t>Most basic – begin with prior year actual revenue and expenses and adjust for changes</a:t>
            </a:r>
          </a:p>
          <a:p>
            <a:pPr lvl="2">
              <a:buFont typeface="Arial" panose="020B0604020202020204" pitchFamily="34" charset="0"/>
              <a:buChar char="•"/>
            </a:pPr>
            <a:r>
              <a:rPr lang="en-US" sz="2200" dirty="0">
                <a:solidFill>
                  <a:schemeClr val="bg1"/>
                </a:solidFill>
              </a:rPr>
              <a:t>Staff changes</a:t>
            </a:r>
          </a:p>
          <a:p>
            <a:pPr lvl="2">
              <a:buFont typeface="Arial" panose="020B0604020202020204" pitchFamily="34" charset="0"/>
              <a:buChar char="•"/>
            </a:pPr>
            <a:r>
              <a:rPr lang="en-US" sz="2200" dirty="0">
                <a:solidFill>
                  <a:schemeClr val="bg1"/>
                </a:solidFill>
              </a:rPr>
              <a:t>Compensation changes</a:t>
            </a:r>
          </a:p>
          <a:p>
            <a:pPr lvl="2">
              <a:buFont typeface="Arial" panose="020B0604020202020204" pitchFamily="34" charset="0"/>
              <a:buChar char="•"/>
            </a:pPr>
            <a:r>
              <a:rPr lang="en-US" sz="2200" dirty="0">
                <a:solidFill>
                  <a:schemeClr val="bg1"/>
                </a:solidFill>
              </a:rPr>
              <a:t>Pledge adjustments</a:t>
            </a:r>
          </a:p>
          <a:p>
            <a:pPr lvl="2">
              <a:buFont typeface="Arial" panose="020B0604020202020204" pitchFamily="34" charset="0"/>
              <a:buChar char="•"/>
            </a:pPr>
            <a:r>
              <a:rPr lang="en-US" sz="2200" dirty="0">
                <a:solidFill>
                  <a:schemeClr val="bg1"/>
                </a:solidFill>
              </a:rPr>
              <a:t>Fundraiser expectations</a:t>
            </a:r>
          </a:p>
          <a:p>
            <a:pPr lvl="2">
              <a:buFont typeface="Arial" panose="020B0604020202020204" pitchFamily="34" charset="0"/>
              <a:buChar char="•"/>
            </a:pPr>
            <a:r>
              <a:rPr lang="en-US" sz="2200" dirty="0">
                <a:solidFill>
                  <a:schemeClr val="bg1"/>
                </a:solidFill>
              </a:rPr>
              <a:t>Increased costs</a:t>
            </a:r>
          </a:p>
          <a:p>
            <a:pPr lvl="2">
              <a:buFont typeface="Arial" panose="020B0604020202020204" pitchFamily="34" charset="0"/>
              <a:buChar char="•"/>
            </a:pPr>
            <a:r>
              <a:rPr lang="en-US" sz="2200" dirty="0">
                <a:solidFill>
                  <a:schemeClr val="bg1"/>
                </a:solidFill>
              </a:rPr>
              <a:t>Changes to equipment leases</a:t>
            </a:r>
          </a:p>
          <a:p>
            <a:pPr lvl="2">
              <a:buFont typeface="Arial" panose="020B0604020202020204" pitchFamily="34" charset="0"/>
              <a:buChar char="•"/>
            </a:pPr>
            <a:r>
              <a:rPr lang="en-US" sz="2200" dirty="0">
                <a:solidFill>
                  <a:schemeClr val="bg1"/>
                </a:solidFill>
              </a:rPr>
              <a:t>Etc.</a:t>
            </a:r>
          </a:p>
          <a:p>
            <a:pPr lvl="2">
              <a:buFont typeface="Arial" panose="020B0604020202020204" pitchFamily="34" charset="0"/>
              <a:buChar char="•"/>
            </a:pPr>
            <a:endParaRPr lang="en-US" sz="2200" dirty="0">
              <a:solidFill>
                <a:schemeClr val="bg1"/>
              </a:solidFill>
            </a:endParaRPr>
          </a:p>
          <a:p>
            <a:endParaRPr lang="en-US" dirty="0">
              <a:solidFill>
                <a:schemeClr val="bg1"/>
              </a:solidFill>
            </a:endParaRPr>
          </a:p>
        </p:txBody>
      </p:sp>
      <p:sp>
        <p:nvSpPr>
          <p:cNvPr id="4" name="Slide Number Placeholder 3">
            <a:extLst>
              <a:ext uri="{FF2B5EF4-FFF2-40B4-BE49-F238E27FC236}">
                <a16:creationId xmlns:a16="http://schemas.microsoft.com/office/drawing/2014/main" id="{94612EBC-F7AA-4AD4-8D63-7E950177F2C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555159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71FE-FFA1-4F87-ABDD-504CAC5354A3}"/>
              </a:ext>
            </a:extLst>
          </p:cNvPr>
          <p:cNvSpPr>
            <a:spLocks noGrp="1"/>
          </p:cNvSpPr>
          <p:nvPr>
            <p:ph type="title"/>
          </p:nvPr>
        </p:nvSpPr>
        <p:spPr>
          <a:xfrm>
            <a:off x="1524000" y="452718"/>
            <a:ext cx="8526834" cy="842682"/>
          </a:xfrm>
        </p:spPr>
        <p:txBody>
          <a:bodyPr/>
          <a:lstStyle/>
          <a:p>
            <a:r>
              <a:rPr lang="en-US" dirty="0"/>
              <a:t>Budget</a:t>
            </a:r>
          </a:p>
        </p:txBody>
      </p:sp>
      <p:sp>
        <p:nvSpPr>
          <p:cNvPr id="3" name="Content Placeholder 2">
            <a:extLst>
              <a:ext uri="{FF2B5EF4-FFF2-40B4-BE49-F238E27FC236}">
                <a16:creationId xmlns:a16="http://schemas.microsoft.com/office/drawing/2014/main" id="{565FC969-8BA7-46A4-9E7C-4F77FF8E9122}"/>
              </a:ext>
            </a:extLst>
          </p:cNvPr>
          <p:cNvSpPr>
            <a:spLocks noGrp="1"/>
          </p:cNvSpPr>
          <p:nvPr>
            <p:ph idx="1"/>
          </p:nvPr>
        </p:nvSpPr>
        <p:spPr>
          <a:xfrm>
            <a:off x="1523019" y="1371600"/>
            <a:ext cx="8526834" cy="5033682"/>
          </a:xfrm>
        </p:spPr>
        <p:txBody>
          <a:bodyPr>
            <a:normAutofit/>
          </a:bodyPr>
          <a:lstStyle/>
          <a:p>
            <a:r>
              <a:rPr lang="en-US" sz="2800" b="1" dirty="0">
                <a:solidFill>
                  <a:schemeClr val="bg1"/>
                </a:solidFill>
              </a:rPr>
              <a:t>Purpose of a budget:</a:t>
            </a:r>
          </a:p>
          <a:p>
            <a:pPr lvl="1">
              <a:buFont typeface="Arial" panose="020B0604020202020204" pitchFamily="34" charset="0"/>
              <a:buChar char="•"/>
            </a:pPr>
            <a:r>
              <a:rPr lang="en-US" sz="2400" dirty="0">
                <a:solidFill>
                  <a:schemeClr val="bg1"/>
                </a:solidFill>
              </a:rPr>
              <a:t>To serve as a robust tool for financial transparency, making clear current or aspirational alignment with congregation’ stated vision and mission</a:t>
            </a:r>
          </a:p>
          <a:p>
            <a:pPr lvl="2">
              <a:buFont typeface="Arial" panose="020B0604020202020204" pitchFamily="34" charset="0"/>
              <a:buChar char="•"/>
            </a:pPr>
            <a:r>
              <a:rPr lang="en-US" sz="2200" dirty="0">
                <a:solidFill>
                  <a:schemeClr val="bg1"/>
                </a:solidFill>
              </a:rPr>
              <a:t>Mission – who your congregation is and what God is calling you to do</a:t>
            </a:r>
          </a:p>
          <a:p>
            <a:pPr lvl="2">
              <a:buFont typeface="Arial" panose="020B0604020202020204" pitchFamily="34" charset="0"/>
              <a:buChar char="•"/>
            </a:pPr>
            <a:r>
              <a:rPr lang="en-US" sz="2200" dirty="0">
                <a:solidFill>
                  <a:schemeClr val="bg1"/>
                </a:solidFill>
              </a:rPr>
              <a:t>Vision – hopeful picture of the future that describes the impact of what you do</a:t>
            </a:r>
          </a:p>
          <a:p>
            <a:pPr lvl="1">
              <a:buFont typeface="Arial" panose="020B0604020202020204" pitchFamily="34" charset="0"/>
              <a:buChar char="•"/>
            </a:pPr>
            <a:r>
              <a:rPr lang="en-US" sz="2400" dirty="0">
                <a:solidFill>
                  <a:schemeClr val="bg1"/>
                </a:solidFill>
              </a:rPr>
              <a:t>Above all, a budget is a communication tool</a:t>
            </a:r>
          </a:p>
          <a:p>
            <a:pPr lvl="1">
              <a:buFont typeface="Arial" panose="020B0604020202020204" pitchFamily="34" charset="0"/>
              <a:buChar char="•"/>
            </a:pPr>
            <a:r>
              <a:rPr lang="en-US" sz="2400" dirty="0">
                <a:solidFill>
                  <a:schemeClr val="bg1"/>
                </a:solidFill>
              </a:rPr>
              <a:t>What are ways to do this?</a:t>
            </a:r>
          </a:p>
          <a:p>
            <a:endParaRPr lang="en-US" dirty="0">
              <a:solidFill>
                <a:schemeClr val="bg1"/>
              </a:solidFill>
            </a:endParaRPr>
          </a:p>
        </p:txBody>
      </p:sp>
      <p:sp>
        <p:nvSpPr>
          <p:cNvPr id="4" name="Slide Number Placeholder 3">
            <a:extLst>
              <a:ext uri="{FF2B5EF4-FFF2-40B4-BE49-F238E27FC236}">
                <a16:creationId xmlns:a16="http://schemas.microsoft.com/office/drawing/2014/main" id="{94612EBC-F7AA-4AD4-8D63-7E950177F2C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3322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71FE-FFA1-4F87-ABDD-504CAC5354A3}"/>
              </a:ext>
            </a:extLst>
          </p:cNvPr>
          <p:cNvSpPr>
            <a:spLocks noGrp="1"/>
          </p:cNvSpPr>
          <p:nvPr>
            <p:ph type="title"/>
          </p:nvPr>
        </p:nvSpPr>
        <p:spPr>
          <a:xfrm>
            <a:off x="1524000" y="452718"/>
            <a:ext cx="8526834" cy="842682"/>
          </a:xfrm>
        </p:spPr>
        <p:txBody>
          <a:bodyPr/>
          <a:lstStyle/>
          <a:p>
            <a:r>
              <a:rPr lang="en-US" dirty="0"/>
              <a:t>Budget</a:t>
            </a:r>
          </a:p>
        </p:txBody>
      </p:sp>
      <p:sp>
        <p:nvSpPr>
          <p:cNvPr id="3" name="Content Placeholder 2">
            <a:extLst>
              <a:ext uri="{FF2B5EF4-FFF2-40B4-BE49-F238E27FC236}">
                <a16:creationId xmlns:a16="http://schemas.microsoft.com/office/drawing/2014/main" id="{565FC969-8BA7-46A4-9E7C-4F77FF8E9122}"/>
              </a:ext>
            </a:extLst>
          </p:cNvPr>
          <p:cNvSpPr>
            <a:spLocks noGrp="1"/>
          </p:cNvSpPr>
          <p:nvPr>
            <p:ph idx="1"/>
          </p:nvPr>
        </p:nvSpPr>
        <p:spPr>
          <a:xfrm>
            <a:off x="1523019" y="1371600"/>
            <a:ext cx="8526834" cy="5033682"/>
          </a:xfrm>
        </p:spPr>
        <p:txBody>
          <a:bodyPr>
            <a:normAutofit/>
          </a:bodyPr>
          <a:lstStyle/>
          <a:p>
            <a:r>
              <a:rPr lang="en-US" sz="2800" b="1" dirty="0">
                <a:solidFill>
                  <a:schemeClr val="bg1"/>
                </a:solidFill>
              </a:rPr>
              <a:t>Missional budgeting:</a:t>
            </a:r>
          </a:p>
          <a:p>
            <a:pPr lvl="1">
              <a:buFont typeface="Arial" panose="020B0604020202020204" pitchFamily="34" charset="0"/>
              <a:buChar char="•"/>
            </a:pPr>
            <a:r>
              <a:rPr lang="en-US" sz="2400" dirty="0">
                <a:solidFill>
                  <a:schemeClr val="bg1"/>
                </a:solidFill>
              </a:rPr>
              <a:t>May work from a strategic plan, strategic thinking, or annual goals linked to mission and vision</a:t>
            </a:r>
          </a:p>
          <a:p>
            <a:pPr lvl="2">
              <a:buFont typeface="Arial" panose="020B0604020202020204" pitchFamily="34" charset="0"/>
              <a:buChar char="•"/>
            </a:pPr>
            <a:r>
              <a:rPr lang="en-US" sz="2200" dirty="0">
                <a:solidFill>
                  <a:schemeClr val="bg1"/>
                </a:solidFill>
              </a:rPr>
              <a:t>Strategic planning – setting priorities for achievement of outcome </a:t>
            </a:r>
            <a:r>
              <a:rPr lang="en-US" sz="2200" u="sng" dirty="0">
                <a:solidFill>
                  <a:schemeClr val="bg1"/>
                </a:solidFill>
              </a:rPr>
              <a:t>3-5 years </a:t>
            </a:r>
            <a:r>
              <a:rPr lang="en-US" sz="2200" dirty="0">
                <a:solidFill>
                  <a:schemeClr val="bg1"/>
                </a:solidFill>
              </a:rPr>
              <a:t>into the future</a:t>
            </a:r>
          </a:p>
          <a:p>
            <a:pPr lvl="2">
              <a:buFont typeface="Arial" panose="020B0604020202020204" pitchFamily="34" charset="0"/>
              <a:buChar char="•"/>
            </a:pPr>
            <a:r>
              <a:rPr lang="en-US" sz="2200" dirty="0">
                <a:solidFill>
                  <a:schemeClr val="bg1"/>
                </a:solidFill>
              </a:rPr>
              <a:t>Strategic thinking – active, </a:t>
            </a:r>
            <a:r>
              <a:rPr lang="en-US" sz="2200" u="sng" dirty="0">
                <a:solidFill>
                  <a:schemeClr val="bg1"/>
                </a:solidFill>
              </a:rPr>
              <a:t>ongoing</a:t>
            </a:r>
            <a:r>
              <a:rPr lang="en-US" sz="2200" dirty="0">
                <a:solidFill>
                  <a:schemeClr val="bg1"/>
                </a:solidFill>
              </a:rPr>
              <a:t> strategic planning that involves frequent reflection and flexibility to pivot</a:t>
            </a:r>
          </a:p>
          <a:p>
            <a:pPr lvl="2">
              <a:buFont typeface="Arial" panose="020B0604020202020204" pitchFamily="34" charset="0"/>
              <a:buChar char="•"/>
            </a:pPr>
            <a:r>
              <a:rPr lang="en-US" sz="2200" dirty="0">
                <a:solidFill>
                  <a:schemeClr val="bg1"/>
                </a:solidFill>
              </a:rPr>
              <a:t>SMART goals – </a:t>
            </a:r>
            <a:r>
              <a:rPr lang="en-US" sz="2200" u="sng" dirty="0">
                <a:solidFill>
                  <a:schemeClr val="bg1"/>
                </a:solidFill>
              </a:rPr>
              <a:t>S</a:t>
            </a:r>
            <a:r>
              <a:rPr lang="en-US" sz="2200" dirty="0">
                <a:solidFill>
                  <a:schemeClr val="bg1"/>
                </a:solidFill>
              </a:rPr>
              <a:t>pecific, </a:t>
            </a:r>
            <a:r>
              <a:rPr lang="en-US" sz="2200" u="sng" dirty="0">
                <a:solidFill>
                  <a:schemeClr val="bg1"/>
                </a:solidFill>
              </a:rPr>
              <a:t>M</a:t>
            </a:r>
            <a:r>
              <a:rPr lang="en-US" sz="2200" dirty="0">
                <a:solidFill>
                  <a:schemeClr val="bg1"/>
                </a:solidFill>
              </a:rPr>
              <a:t>easurable, </a:t>
            </a:r>
            <a:r>
              <a:rPr lang="en-US" sz="2200" u="sng" dirty="0">
                <a:solidFill>
                  <a:schemeClr val="bg1"/>
                </a:solidFill>
              </a:rPr>
              <a:t>A</a:t>
            </a:r>
            <a:r>
              <a:rPr lang="en-US" sz="2200" dirty="0">
                <a:solidFill>
                  <a:schemeClr val="bg1"/>
                </a:solidFill>
              </a:rPr>
              <a:t>ccountable, </a:t>
            </a:r>
            <a:r>
              <a:rPr lang="en-US" sz="2200" u="sng" dirty="0">
                <a:solidFill>
                  <a:schemeClr val="bg1"/>
                </a:solidFill>
              </a:rPr>
              <a:t>R</a:t>
            </a:r>
            <a:r>
              <a:rPr lang="en-US" sz="2200" dirty="0">
                <a:solidFill>
                  <a:schemeClr val="bg1"/>
                </a:solidFill>
              </a:rPr>
              <a:t>ealistic, </a:t>
            </a:r>
            <a:r>
              <a:rPr lang="en-US" sz="2200" u="sng" dirty="0">
                <a:solidFill>
                  <a:schemeClr val="bg1"/>
                </a:solidFill>
              </a:rPr>
              <a:t>T</a:t>
            </a:r>
            <a:r>
              <a:rPr lang="en-US" sz="2200" dirty="0">
                <a:solidFill>
                  <a:schemeClr val="bg1"/>
                </a:solidFill>
              </a:rPr>
              <a:t>ime-specific</a:t>
            </a:r>
          </a:p>
          <a:p>
            <a:r>
              <a:rPr lang="en-US" sz="2400" dirty="0">
                <a:solidFill>
                  <a:schemeClr val="bg1"/>
                </a:solidFill>
              </a:rPr>
              <a:t>Budget is </a:t>
            </a:r>
            <a:r>
              <a:rPr lang="en-US" sz="2400" u="sng" dirty="0">
                <a:solidFill>
                  <a:schemeClr val="bg1"/>
                </a:solidFill>
              </a:rPr>
              <a:t>strategy in action</a:t>
            </a:r>
          </a:p>
        </p:txBody>
      </p:sp>
      <p:sp>
        <p:nvSpPr>
          <p:cNvPr id="4" name="Slide Number Placeholder 3">
            <a:extLst>
              <a:ext uri="{FF2B5EF4-FFF2-40B4-BE49-F238E27FC236}">
                <a16:creationId xmlns:a16="http://schemas.microsoft.com/office/drawing/2014/main" id="{94612EBC-F7AA-4AD4-8D63-7E950177F2C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85601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71FE-FFA1-4F87-ABDD-504CAC5354A3}"/>
              </a:ext>
            </a:extLst>
          </p:cNvPr>
          <p:cNvSpPr>
            <a:spLocks noGrp="1"/>
          </p:cNvSpPr>
          <p:nvPr>
            <p:ph type="title"/>
          </p:nvPr>
        </p:nvSpPr>
        <p:spPr>
          <a:xfrm>
            <a:off x="1524000" y="452718"/>
            <a:ext cx="8526834" cy="842682"/>
          </a:xfrm>
        </p:spPr>
        <p:txBody>
          <a:bodyPr/>
          <a:lstStyle/>
          <a:p>
            <a:r>
              <a:rPr lang="en-US" dirty="0"/>
              <a:t>Budget</a:t>
            </a:r>
          </a:p>
        </p:txBody>
      </p:sp>
      <p:sp>
        <p:nvSpPr>
          <p:cNvPr id="3" name="Content Placeholder 2">
            <a:extLst>
              <a:ext uri="{FF2B5EF4-FFF2-40B4-BE49-F238E27FC236}">
                <a16:creationId xmlns:a16="http://schemas.microsoft.com/office/drawing/2014/main" id="{565FC969-8BA7-46A4-9E7C-4F77FF8E9122}"/>
              </a:ext>
            </a:extLst>
          </p:cNvPr>
          <p:cNvSpPr>
            <a:spLocks noGrp="1"/>
          </p:cNvSpPr>
          <p:nvPr>
            <p:ph idx="1"/>
          </p:nvPr>
        </p:nvSpPr>
        <p:spPr>
          <a:xfrm>
            <a:off x="1523019" y="1371600"/>
            <a:ext cx="8526834" cy="5033682"/>
          </a:xfrm>
        </p:spPr>
        <p:txBody>
          <a:bodyPr>
            <a:normAutofit/>
          </a:bodyPr>
          <a:lstStyle/>
          <a:p>
            <a:r>
              <a:rPr lang="en-US" sz="2800" b="1" dirty="0">
                <a:solidFill>
                  <a:schemeClr val="bg1"/>
                </a:solidFill>
              </a:rPr>
              <a:t>Assets vs. deliverables:</a:t>
            </a:r>
          </a:p>
          <a:p>
            <a:pPr lvl="1">
              <a:buFont typeface="Arial" panose="020B0604020202020204" pitchFamily="34" charset="0"/>
              <a:buChar char="•"/>
            </a:pPr>
            <a:r>
              <a:rPr lang="en-US" sz="2400" dirty="0">
                <a:solidFill>
                  <a:schemeClr val="bg1"/>
                </a:solidFill>
              </a:rPr>
              <a:t>Begin by taking inventory </a:t>
            </a:r>
          </a:p>
          <a:p>
            <a:pPr lvl="1">
              <a:buFont typeface="Arial" panose="020B0604020202020204" pitchFamily="34" charset="0"/>
              <a:buChar char="•"/>
            </a:pPr>
            <a:r>
              <a:rPr lang="en-US" sz="2400" dirty="0">
                <a:solidFill>
                  <a:schemeClr val="bg1"/>
                </a:solidFill>
              </a:rPr>
              <a:t>Assets include </a:t>
            </a:r>
          </a:p>
          <a:p>
            <a:pPr lvl="2">
              <a:buFont typeface="Arial" panose="020B0604020202020204" pitchFamily="34" charset="0"/>
              <a:buChar char="•"/>
            </a:pPr>
            <a:r>
              <a:rPr lang="en-US" sz="2200" dirty="0">
                <a:solidFill>
                  <a:schemeClr val="bg1"/>
                </a:solidFill>
              </a:rPr>
              <a:t>Money</a:t>
            </a:r>
          </a:p>
          <a:p>
            <a:pPr lvl="2">
              <a:buFont typeface="Arial" panose="020B0604020202020204" pitchFamily="34" charset="0"/>
              <a:buChar char="•"/>
            </a:pPr>
            <a:r>
              <a:rPr lang="en-US" sz="2200" dirty="0">
                <a:solidFill>
                  <a:schemeClr val="bg1"/>
                </a:solidFill>
              </a:rPr>
              <a:t>Buildings &amp; grounds</a:t>
            </a:r>
          </a:p>
          <a:p>
            <a:pPr lvl="2">
              <a:buFont typeface="Arial" panose="020B0604020202020204" pitchFamily="34" charset="0"/>
              <a:buChar char="•"/>
            </a:pPr>
            <a:r>
              <a:rPr lang="en-US" sz="2200" dirty="0">
                <a:solidFill>
                  <a:schemeClr val="bg1"/>
                </a:solidFill>
              </a:rPr>
              <a:t>Staff</a:t>
            </a:r>
          </a:p>
          <a:p>
            <a:pPr lvl="2">
              <a:buFont typeface="Arial" panose="020B0604020202020204" pitchFamily="34" charset="0"/>
              <a:buChar char="•"/>
            </a:pPr>
            <a:r>
              <a:rPr lang="en-US" sz="2200" dirty="0">
                <a:solidFill>
                  <a:schemeClr val="bg1"/>
                </a:solidFill>
              </a:rPr>
              <a:t>Volunteers and their work</a:t>
            </a:r>
          </a:p>
          <a:p>
            <a:pPr lvl="2">
              <a:buFont typeface="Arial" panose="020B0604020202020204" pitchFamily="34" charset="0"/>
              <a:buChar char="•"/>
            </a:pPr>
            <a:r>
              <a:rPr lang="en-US" sz="2200" dirty="0">
                <a:solidFill>
                  <a:schemeClr val="bg1"/>
                </a:solidFill>
              </a:rPr>
              <a:t>Congregation’s reputation in the community</a:t>
            </a:r>
          </a:p>
          <a:p>
            <a:pPr lvl="2">
              <a:buFont typeface="Arial" panose="020B0604020202020204" pitchFamily="34" charset="0"/>
              <a:buChar char="•"/>
            </a:pPr>
            <a:r>
              <a:rPr lang="en-US" sz="2200" dirty="0">
                <a:solidFill>
                  <a:schemeClr val="bg1"/>
                </a:solidFill>
              </a:rPr>
              <a:t>Congregation’s connections to the community</a:t>
            </a:r>
          </a:p>
          <a:p>
            <a:pPr lvl="2">
              <a:buFont typeface="Arial" panose="020B0604020202020204" pitchFamily="34" charset="0"/>
              <a:buChar char="•"/>
            </a:pPr>
            <a:r>
              <a:rPr lang="en-US" sz="2200" dirty="0">
                <a:solidFill>
                  <a:schemeClr val="bg1"/>
                </a:solidFill>
              </a:rPr>
              <a:t>Faith of congregation</a:t>
            </a:r>
          </a:p>
        </p:txBody>
      </p:sp>
      <p:sp>
        <p:nvSpPr>
          <p:cNvPr id="4" name="Slide Number Placeholder 3">
            <a:extLst>
              <a:ext uri="{FF2B5EF4-FFF2-40B4-BE49-F238E27FC236}">
                <a16:creationId xmlns:a16="http://schemas.microsoft.com/office/drawing/2014/main" id="{94612EBC-F7AA-4AD4-8D63-7E950177F2C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96571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77A8F-D699-4303-ADCE-D693283F7AF2}"/>
              </a:ext>
            </a:extLst>
          </p:cNvPr>
          <p:cNvSpPr>
            <a:spLocks noGrp="1"/>
          </p:cNvSpPr>
          <p:nvPr>
            <p:ph type="title"/>
          </p:nvPr>
        </p:nvSpPr>
        <p:spPr>
          <a:xfrm>
            <a:off x="1552574" y="447675"/>
            <a:ext cx="8498259" cy="1405573"/>
          </a:xfrm>
        </p:spPr>
        <p:txBody>
          <a:bodyPr/>
          <a:lstStyle/>
          <a:p>
            <a:r>
              <a:rPr lang="en-US" dirty="0"/>
              <a:t>Essential Topics in Parish Finance</a:t>
            </a:r>
          </a:p>
        </p:txBody>
      </p:sp>
      <p:sp>
        <p:nvSpPr>
          <p:cNvPr id="3" name="Content Placeholder 2">
            <a:extLst>
              <a:ext uri="{FF2B5EF4-FFF2-40B4-BE49-F238E27FC236}">
                <a16:creationId xmlns:a16="http://schemas.microsoft.com/office/drawing/2014/main" id="{8863A03E-EC7B-4409-B4B2-C27D19E05F53}"/>
              </a:ext>
            </a:extLst>
          </p:cNvPr>
          <p:cNvSpPr>
            <a:spLocks noGrp="1"/>
          </p:cNvSpPr>
          <p:nvPr>
            <p:ph idx="1"/>
          </p:nvPr>
        </p:nvSpPr>
        <p:spPr>
          <a:xfrm>
            <a:off x="1832583" y="2662519"/>
            <a:ext cx="8526834" cy="3357281"/>
          </a:xfrm>
        </p:spPr>
        <p:txBody>
          <a:bodyPr>
            <a:normAutofit fontScale="92500" lnSpcReduction="20000"/>
          </a:bodyPr>
          <a:lstStyle/>
          <a:p>
            <a:r>
              <a:rPr lang="en-US" sz="3600" dirty="0">
                <a:solidFill>
                  <a:schemeClr val="bg2">
                    <a:lumMod val="50000"/>
                  </a:schemeClr>
                </a:solidFill>
              </a:rPr>
              <a:t>Welcome and Introductions</a:t>
            </a:r>
            <a:endParaRPr lang="en-US" sz="3600" dirty="0">
              <a:solidFill>
                <a:schemeClr val="bg1"/>
              </a:solidFill>
            </a:endParaRPr>
          </a:p>
          <a:p>
            <a:r>
              <a:rPr lang="en-US" sz="3600" dirty="0">
                <a:solidFill>
                  <a:schemeClr val="bg2">
                    <a:lumMod val="50000"/>
                  </a:schemeClr>
                </a:solidFill>
              </a:rPr>
              <a:t>Internal Controls</a:t>
            </a:r>
          </a:p>
          <a:p>
            <a:r>
              <a:rPr lang="en-US" sz="3600" dirty="0">
                <a:solidFill>
                  <a:schemeClr val="bg2">
                    <a:lumMod val="50000"/>
                  </a:schemeClr>
                </a:solidFill>
              </a:rPr>
              <a:t>Annual Audits</a:t>
            </a:r>
          </a:p>
          <a:p>
            <a:r>
              <a:rPr lang="en-US" sz="3600" dirty="0">
                <a:solidFill>
                  <a:schemeClr val="bg2">
                    <a:lumMod val="50000"/>
                  </a:schemeClr>
                </a:solidFill>
              </a:rPr>
              <a:t>Budgeting</a:t>
            </a:r>
          </a:p>
          <a:p>
            <a:r>
              <a:rPr lang="en-US" sz="3600" dirty="0">
                <a:solidFill>
                  <a:schemeClr val="bg2">
                    <a:lumMod val="50000"/>
                  </a:schemeClr>
                </a:solidFill>
              </a:rPr>
              <a:t>Q&amp;A</a:t>
            </a:r>
          </a:p>
          <a:p>
            <a:r>
              <a:rPr lang="en-US" sz="3600" dirty="0">
                <a:solidFill>
                  <a:schemeClr val="bg2">
                    <a:lumMod val="50000"/>
                  </a:schemeClr>
                </a:solidFill>
              </a:rPr>
              <a:t>Resources</a:t>
            </a:r>
          </a:p>
          <a:p>
            <a:endParaRPr lang="en-US" dirty="0">
              <a:solidFill>
                <a:schemeClr val="bg2">
                  <a:lumMod val="50000"/>
                </a:schemeClr>
              </a:solidFill>
            </a:endParaRPr>
          </a:p>
          <a:p>
            <a:endParaRPr lang="en-US" dirty="0">
              <a:solidFill>
                <a:schemeClr val="bg2">
                  <a:lumMod val="50000"/>
                </a:schemeClr>
              </a:solidFill>
            </a:endParaRPr>
          </a:p>
          <a:p>
            <a:endParaRPr lang="en-US" dirty="0">
              <a:solidFill>
                <a:schemeClr val="bg2">
                  <a:lumMod val="50000"/>
                </a:schemeClr>
              </a:solidFill>
            </a:endParaRPr>
          </a:p>
          <a:p>
            <a:endParaRPr lang="en-US" dirty="0"/>
          </a:p>
        </p:txBody>
      </p:sp>
      <p:sp>
        <p:nvSpPr>
          <p:cNvPr id="4" name="Slide Number Placeholder 3">
            <a:extLst>
              <a:ext uri="{FF2B5EF4-FFF2-40B4-BE49-F238E27FC236}">
                <a16:creationId xmlns:a16="http://schemas.microsoft.com/office/drawing/2014/main" id="{9141A14A-878B-4A73-88E3-E272964ECA87}"/>
              </a:ext>
            </a:extLst>
          </p:cNvPr>
          <p:cNvSpPr>
            <a:spLocks noGrp="1"/>
          </p:cNvSpPr>
          <p:nvPr>
            <p:ph type="sldNum" sz="quarter" idx="12"/>
          </p:nvPr>
        </p:nvSpPr>
        <p:spPr/>
        <p:txBody>
          <a:bodyPr/>
          <a:lstStyle/>
          <a:p>
            <a:fld id="{D57F1E4F-1CFF-5643-939E-02111984F565}" type="slidenum">
              <a:rPr lang="en-US" smtClean="0"/>
              <a:t>2</a:t>
            </a:fld>
            <a:endParaRPr lang="en-US" dirty="0"/>
          </a:p>
        </p:txBody>
      </p:sp>
      <p:sp>
        <p:nvSpPr>
          <p:cNvPr id="5" name="TextBox 4">
            <a:extLst>
              <a:ext uri="{FF2B5EF4-FFF2-40B4-BE49-F238E27FC236}">
                <a16:creationId xmlns:a16="http://schemas.microsoft.com/office/drawing/2014/main" id="{4BD7920D-CC7F-4459-B11B-52BE81558686}"/>
              </a:ext>
            </a:extLst>
          </p:cNvPr>
          <p:cNvSpPr txBox="1"/>
          <p:nvPr/>
        </p:nvSpPr>
        <p:spPr>
          <a:xfrm>
            <a:off x="1639889" y="1462190"/>
            <a:ext cx="9906000" cy="1200329"/>
          </a:xfrm>
          <a:prstGeom prst="rect">
            <a:avLst/>
          </a:prstGeom>
          <a:noFill/>
        </p:spPr>
        <p:txBody>
          <a:bodyPr wrap="square" rtlCol="0">
            <a:spAutoFit/>
          </a:bodyPr>
          <a:lstStyle/>
          <a:p>
            <a:r>
              <a:rPr lang="en-US" dirty="0">
                <a:solidFill>
                  <a:schemeClr val="bg1"/>
                </a:solidFill>
              </a:rPr>
              <a:t>For I know the plans I have for you Declares the Lord, plans to prosper you and not to harm you, plans to give you hope and a future					</a:t>
            </a:r>
          </a:p>
          <a:p>
            <a:r>
              <a:rPr lang="en-US" dirty="0">
                <a:solidFill>
                  <a:schemeClr val="bg1"/>
                </a:solidFill>
              </a:rPr>
              <a:t>																	-Jeremiah 29:11</a:t>
            </a:r>
          </a:p>
          <a:p>
            <a:r>
              <a:rPr lang="en-US" dirty="0">
                <a:solidFill>
                  <a:schemeClr val="bg1"/>
                </a:solidFill>
              </a:rPr>
              <a:t>																		</a:t>
            </a:r>
          </a:p>
        </p:txBody>
      </p:sp>
    </p:spTree>
    <p:extLst>
      <p:ext uri="{BB962C8B-B14F-4D97-AF65-F5344CB8AC3E}">
        <p14:creationId xmlns:p14="http://schemas.microsoft.com/office/powerpoint/2010/main" val="1048287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71FE-FFA1-4F87-ABDD-504CAC5354A3}"/>
              </a:ext>
            </a:extLst>
          </p:cNvPr>
          <p:cNvSpPr>
            <a:spLocks noGrp="1"/>
          </p:cNvSpPr>
          <p:nvPr>
            <p:ph type="title"/>
          </p:nvPr>
        </p:nvSpPr>
        <p:spPr>
          <a:xfrm>
            <a:off x="1524000" y="452718"/>
            <a:ext cx="8526834" cy="842682"/>
          </a:xfrm>
        </p:spPr>
        <p:txBody>
          <a:bodyPr/>
          <a:lstStyle/>
          <a:p>
            <a:r>
              <a:rPr lang="en-US" dirty="0"/>
              <a:t>Budget</a:t>
            </a:r>
          </a:p>
        </p:txBody>
      </p:sp>
      <p:sp>
        <p:nvSpPr>
          <p:cNvPr id="3" name="Content Placeholder 2">
            <a:extLst>
              <a:ext uri="{FF2B5EF4-FFF2-40B4-BE49-F238E27FC236}">
                <a16:creationId xmlns:a16="http://schemas.microsoft.com/office/drawing/2014/main" id="{565FC969-8BA7-46A4-9E7C-4F77FF8E9122}"/>
              </a:ext>
            </a:extLst>
          </p:cNvPr>
          <p:cNvSpPr>
            <a:spLocks noGrp="1"/>
          </p:cNvSpPr>
          <p:nvPr>
            <p:ph idx="1"/>
          </p:nvPr>
        </p:nvSpPr>
        <p:spPr>
          <a:xfrm>
            <a:off x="1523018" y="1371600"/>
            <a:ext cx="9184671" cy="5033682"/>
          </a:xfrm>
        </p:spPr>
        <p:txBody>
          <a:bodyPr>
            <a:normAutofit lnSpcReduction="10000"/>
          </a:bodyPr>
          <a:lstStyle/>
          <a:p>
            <a:r>
              <a:rPr lang="en-US" sz="2800" b="1" dirty="0">
                <a:solidFill>
                  <a:schemeClr val="bg1"/>
                </a:solidFill>
              </a:rPr>
              <a:t>Assets vs. deliverables:</a:t>
            </a:r>
          </a:p>
          <a:p>
            <a:pPr lvl="1">
              <a:buFont typeface="Arial" panose="020B0604020202020204" pitchFamily="34" charset="0"/>
              <a:buChar char="•"/>
            </a:pPr>
            <a:r>
              <a:rPr lang="en-US" sz="2400" dirty="0">
                <a:solidFill>
                  <a:schemeClr val="bg1"/>
                </a:solidFill>
              </a:rPr>
              <a:t>Deliverables are ways congregation chooses to live out its calling. Things like</a:t>
            </a:r>
          </a:p>
          <a:p>
            <a:pPr lvl="2">
              <a:buFont typeface="Arial" panose="020B0604020202020204" pitchFamily="34" charset="0"/>
              <a:buChar char="•"/>
            </a:pPr>
            <a:r>
              <a:rPr lang="en-US" sz="2200" dirty="0">
                <a:solidFill>
                  <a:schemeClr val="bg1"/>
                </a:solidFill>
              </a:rPr>
              <a:t>Inspiring worship that feeds people</a:t>
            </a:r>
          </a:p>
          <a:p>
            <a:pPr lvl="2">
              <a:buFont typeface="Arial" panose="020B0604020202020204" pitchFamily="34" charset="0"/>
              <a:buChar char="•"/>
            </a:pPr>
            <a:r>
              <a:rPr lang="en-US" sz="2200" dirty="0">
                <a:solidFill>
                  <a:schemeClr val="bg1"/>
                </a:solidFill>
              </a:rPr>
              <a:t>Formation that connects people’s faith with their lives</a:t>
            </a:r>
          </a:p>
          <a:p>
            <a:pPr lvl="2">
              <a:buFont typeface="Arial" panose="020B0604020202020204" pitchFamily="34" charset="0"/>
              <a:buChar char="•"/>
            </a:pPr>
            <a:r>
              <a:rPr lang="en-US" sz="2200" dirty="0">
                <a:solidFill>
                  <a:schemeClr val="bg1"/>
                </a:solidFill>
              </a:rPr>
              <a:t>Pastoral care</a:t>
            </a:r>
          </a:p>
          <a:p>
            <a:pPr lvl="2">
              <a:buFont typeface="Arial" panose="020B0604020202020204" pitchFamily="34" charset="0"/>
              <a:buChar char="•"/>
            </a:pPr>
            <a:r>
              <a:rPr lang="en-US" sz="2200" dirty="0">
                <a:solidFill>
                  <a:schemeClr val="bg1"/>
                </a:solidFill>
              </a:rPr>
              <a:t>Fellowship to build community</a:t>
            </a:r>
          </a:p>
          <a:p>
            <a:pPr lvl="2">
              <a:buFont typeface="Arial" panose="020B0604020202020204" pitchFamily="34" charset="0"/>
              <a:buChar char="•"/>
            </a:pPr>
            <a:r>
              <a:rPr lang="en-US" sz="2200" dirty="0">
                <a:solidFill>
                  <a:schemeClr val="bg1"/>
                </a:solidFill>
              </a:rPr>
              <a:t>Engagement with wider community to make a difference</a:t>
            </a:r>
          </a:p>
          <a:p>
            <a:pPr lvl="1">
              <a:buFont typeface="Arial" panose="020B0604020202020204" pitchFamily="34" charset="0"/>
              <a:buChar char="•"/>
            </a:pPr>
            <a:r>
              <a:rPr lang="en-US" sz="2400" dirty="0">
                <a:solidFill>
                  <a:schemeClr val="bg1"/>
                </a:solidFill>
              </a:rPr>
              <a:t>Only after assets and deliverables have been explored do you look at financials. </a:t>
            </a:r>
          </a:p>
          <a:p>
            <a:pPr lvl="1">
              <a:buFont typeface="Arial" panose="020B0604020202020204" pitchFamily="34" charset="0"/>
              <a:buChar char="•"/>
            </a:pPr>
            <a:r>
              <a:rPr lang="en-US" sz="2400" dirty="0">
                <a:solidFill>
                  <a:schemeClr val="bg1"/>
                </a:solidFill>
              </a:rPr>
              <a:t>Are you using all your assets, not just money?</a:t>
            </a:r>
          </a:p>
        </p:txBody>
      </p:sp>
      <p:sp>
        <p:nvSpPr>
          <p:cNvPr id="4" name="Slide Number Placeholder 3">
            <a:extLst>
              <a:ext uri="{FF2B5EF4-FFF2-40B4-BE49-F238E27FC236}">
                <a16:creationId xmlns:a16="http://schemas.microsoft.com/office/drawing/2014/main" id="{94612EBC-F7AA-4AD4-8D63-7E950177F2C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26600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71FE-FFA1-4F87-ABDD-504CAC5354A3}"/>
              </a:ext>
            </a:extLst>
          </p:cNvPr>
          <p:cNvSpPr>
            <a:spLocks noGrp="1"/>
          </p:cNvSpPr>
          <p:nvPr>
            <p:ph type="title"/>
          </p:nvPr>
        </p:nvSpPr>
        <p:spPr>
          <a:xfrm>
            <a:off x="1524000" y="452718"/>
            <a:ext cx="8526834" cy="842682"/>
          </a:xfrm>
        </p:spPr>
        <p:txBody>
          <a:bodyPr/>
          <a:lstStyle/>
          <a:p>
            <a:r>
              <a:rPr lang="en-US" dirty="0"/>
              <a:t>Budget</a:t>
            </a:r>
          </a:p>
        </p:txBody>
      </p:sp>
      <p:sp>
        <p:nvSpPr>
          <p:cNvPr id="3" name="Content Placeholder 2">
            <a:extLst>
              <a:ext uri="{FF2B5EF4-FFF2-40B4-BE49-F238E27FC236}">
                <a16:creationId xmlns:a16="http://schemas.microsoft.com/office/drawing/2014/main" id="{565FC969-8BA7-46A4-9E7C-4F77FF8E9122}"/>
              </a:ext>
            </a:extLst>
          </p:cNvPr>
          <p:cNvSpPr>
            <a:spLocks noGrp="1"/>
          </p:cNvSpPr>
          <p:nvPr>
            <p:ph idx="1"/>
          </p:nvPr>
        </p:nvSpPr>
        <p:spPr>
          <a:xfrm>
            <a:off x="1523018" y="1371600"/>
            <a:ext cx="9184671" cy="5033682"/>
          </a:xfrm>
        </p:spPr>
        <p:txBody>
          <a:bodyPr>
            <a:normAutofit/>
          </a:bodyPr>
          <a:lstStyle/>
          <a:p>
            <a:r>
              <a:rPr lang="en-US" sz="2800" b="1" dirty="0">
                <a:solidFill>
                  <a:schemeClr val="bg1"/>
                </a:solidFill>
              </a:rPr>
              <a:t>Transformational budgeting:</a:t>
            </a:r>
          </a:p>
          <a:p>
            <a:pPr lvl="1">
              <a:buFont typeface="Arial" panose="020B0604020202020204" pitchFamily="34" charset="0"/>
              <a:buChar char="•"/>
            </a:pPr>
            <a:r>
              <a:rPr lang="en-US" sz="2400" dirty="0">
                <a:solidFill>
                  <a:schemeClr val="bg1"/>
                </a:solidFill>
              </a:rPr>
              <a:t>After inventory, examine budget with eyes that look for where God is at work and might be calling congregation to go.</a:t>
            </a:r>
          </a:p>
          <a:p>
            <a:pPr lvl="1">
              <a:buFont typeface="Arial" panose="020B0604020202020204" pitchFamily="34" charset="0"/>
              <a:buChar char="•"/>
            </a:pPr>
            <a:r>
              <a:rPr lang="en-US" sz="2400" dirty="0">
                <a:solidFill>
                  <a:schemeClr val="bg1"/>
                </a:solidFill>
              </a:rPr>
              <a:t>Over time church leaders keep taking next steps toward desired outcome.</a:t>
            </a:r>
          </a:p>
          <a:p>
            <a:pPr lvl="1">
              <a:buFont typeface="Arial" panose="020B0604020202020204" pitchFamily="34" charset="0"/>
              <a:buChar char="•"/>
            </a:pPr>
            <a:r>
              <a:rPr lang="en-US" sz="2400" dirty="0">
                <a:solidFill>
                  <a:schemeClr val="bg1"/>
                </a:solidFill>
              </a:rPr>
              <a:t>Challenge is to shift focus from solving a problem to doing next best thing in keeping with mission and vision.</a:t>
            </a:r>
          </a:p>
          <a:p>
            <a:pPr lvl="1">
              <a:buFont typeface="Arial" panose="020B0604020202020204" pitchFamily="34" charset="0"/>
              <a:buChar char="•"/>
            </a:pPr>
            <a:r>
              <a:rPr lang="en-US" sz="2400" dirty="0">
                <a:solidFill>
                  <a:schemeClr val="bg1"/>
                </a:solidFill>
              </a:rPr>
              <a:t>Ask transformational questions to discern next step from transformational budgeting perspective.</a:t>
            </a:r>
          </a:p>
        </p:txBody>
      </p:sp>
      <p:sp>
        <p:nvSpPr>
          <p:cNvPr id="4" name="Slide Number Placeholder 3">
            <a:extLst>
              <a:ext uri="{FF2B5EF4-FFF2-40B4-BE49-F238E27FC236}">
                <a16:creationId xmlns:a16="http://schemas.microsoft.com/office/drawing/2014/main" id="{94612EBC-F7AA-4AD4-8D63-7E950177F2C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59082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71FE-FFA1-4F87-ABDD-504CAC5354A3}"/>
              </a:ext>
            </a:extLst>
          </p:cNvPr>
          <p:cNvSpPr>
            <a:spLocks noGrp="1"/>
          </p:cNvSpPr>
          <p:nvPr>
            <p:ph type="title"/>
          </p:nvPr>
        </p:nvSpPr>
        <p:spPr>
          <a:xfrm>
            <a:off x="1524000" y="452718"/>
            <a:ext cx="8526834" cy="842682"/>
          </a:xfrm>
        </p:spPr>
        <p:txBody>
          <a:bodyPr/>
          <a:lstStyle/>
          <a:p>
            <a:r>
              <a:rPr lang="en-US" dirty="0"/>
              <a:t>Budget</a:t>
            </a:r>
          </a:p>
        </p:txBody>
      </p:sp>
      <p:sp>
        <p:nvSpPr>
          <p:cNvPr id="3" name="Content Placeholder 2">
            <a:extLst>
              <a:ext uri="{FF2B5EF4-FFF2-40B4-BE49-F238E27FC236}">
                <a16:creationId xmlns:a16="http://schemas.microsoft.com/office/drawing/2014/main" id="{565FC969-8BA7-46A4-9E7C-4F77FF8E9122}"/>
              </a:ext>
            </a:extLst>
          </p:cNvPr>
          <p:cNvSpPr>
            <a:spLocks noGrp="1"/>
          </p:cNvSpPr>
          <p:nvPr>
            <p:ph idx="1"/>
          </p:nvPr>
        </p:nvSpPr>
        <p:spPr>
          <a:xfrm>
            <a:off x="1523018" y="1371600"/>
            <a:ext cx="9184671" cy="5033682"/>
          </a:xfrm>
        </p:spPr>
        <p:txBody>
          <a:bodyPr>
            <a:normAutofit/>
          </a:bodyPr>
          <a:lstStyle/>
          <a:p>
            <a:r>
              <a:rPr lang="en-US" sz="2800" b="1" dirty="0">
                <a:solidFill>
                  <a:schemeClr val="bg1"/>
                </a:solidFill>
              </a:rPr>
              <a:t>Transformational questions:</a:t>
            </a:r>
          </a:p>
          <a:p>
            <a:pPr lvl="1">
              <a:buFont typeface="Arial" panose="020B0604020202020204" pitchFamily="34" charset="0"/>
              <a:buChar char="•"/>
            </a:pPr>
            <a:r>
              <a:rPr lang="en-US" sz="2400" dirty="0">
                <a:solidFill>
                  <a:schemeClr val="bg1"/>
                </a:solidFill>
              </a:rPr>
              <a:t>Scenario: We can’t afford a full-time priest.</a:t>
            </a:r>
          </a:p>
          <a:p>
            <a:pPr lvl="2">
              <a:buFont typeface="Arial" panose="020B0604020202020204" pitchFamily="34" charset="0"/>
              <a:buChar char="•"/>
            </a:pPr>
            <a:r>
              <a:rPr lang="en-US" sz="2200" dirty="0">
                <a:solidFill>
                  <a:schemeClr val="bg1"/>
                </a:solidFill>
              </a:rPr>
              <a:t>What are the most essential things priest needs to do, and what can be done by lay leaders?</a:t>
            </a:r>
          </a:p>
          <a:p>
            <a:pPr lvl="2">
              <a:buFont typeface="Arial" panose="020B0604020202020204" pitchFamily="34" charset="0"/>
              <a:buChar char="•"/>
            </a:pPr>
            <a:r>
              <a:rPr lang="en-US" sz="2200" dirty="0">
                <a:solidFill>
                  <a:schemeClr val="bg1"/>
                </a:solidFill>
              </a:rPr>
              <a:t>How will we set and maintain boundaries?</a:t>
            </a:r>
          </a:p>
          <a:p>
            <a:pPr lvl="2">
              <a:buFont typeface="Arial" panose="020B0604020202020204" pitchFamily="34" charset="0"/>
              <a:buChar char="•"/>
            </a:pPr>
            <a:r>
              <a:rPr lang="en-US" sz="2200" dirty="0">
                <a:solidFill>
                  <a:schemeClr val="bg1"/>
                </a:solidFill>
              </a:rPr>
              <a:t>How will we make the most of each other’s gifts?</a:t>
            </a:r>
          </a:p>
          <a:p>
            <a:pPr lvl="2">
              <a:buFont typeface="Arial" panose="020B0604020202020204" pitchFamily="34" charset="0"/>
              <a:buChar char="•"/>
            </a:pPr>
            <a:r>
              <a:rPr lang="en-US" sz="2200" dirty="0">
                <a:solidFill>
                  <a:schemeClr val="bg1"/>
                </a:solidFill>
              </a:rPr>
              <a:t>What wider possibilities could be available with this new relationship?</a:t>
            </a:r>
          </a:p>
        </p:txBody>
      </p:sp>
      <p:sp>
        <p:nvSpPr>
          <p:cNvPr id="4" name="Slide Number Placeholder 3">
            <a:extLst>
              <a:ext uri="{FF2B5EF4-FFF2-40B4-BE49-F238E27FC236}">
                <a16:creationId xmlns:a16="http://schemas.microsoft.com/office/drawing/2014/main" id="{94612EBC-F7AA-4AD4-8D63-7E950177F2C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67406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71FE-FFA1-4F87-ABDD-504CAC5354A3}"/>
              </a:ext>
            </a:extLst>
          </p:cNvPr>
          <p:cNvSpPr>
            <a:spLocks noGrp="1"/>
          </p:cNvSpPr>
          <p:nvPr>
            <p:ph type="title"/>
          </p:nvPr>
        </p:nvSpPr>
        <p:spPr>
          <a:xfrm>
            <a:off x="1524000" y="452718"/>
            <a:ext cx="8526834" cy="842682"/>
          </a:xfrm>
        </p:spPr>
        <p:txBody>
          <a:bodyPr/>
          <a:lstStyle/>
          <a:p>
            <a:r>
              <a:rPr lang="en-US" dirty="0"/>
              <a:t>Budget</a:t>
            </a:r>
          </a:p>
        </p:txBody>
      </p:sp>
      <p:sp>
        <p:nvSpPr>
          <p:cNvPr id="3" name="Content Placeholder 2">
            <a:extLst>
              <a:ext uri="{FF2B5EF4-FFF2-40B4-BE49-F238E27FC236}">
                <a16:creationId xmlns:a16="http://schemas.microsoft.com/office/drawing/2014/main" id="{565FC969-8BA7-46A4-9E7C-4F77FF8E9122}"/>
              </a:ext>
            </a:extLst>
          </p:cNvPr>
          <p:cNvSpPr>
            <a:spLocks noGrp="1"/>
          </p:cNvSpPr>
          <p:nvPr>
            <p:ph idx="1"/>
          </p:nvPr>
        </p:nvSpPr>
        <p:spPr>
          <a:xfrm>
            <a:off x="1523018" y="1371600"/>
            <a:ext cx="9184671" cy="5033682"/>
          </a:xfrm>
        </p:spPr>
        <p:txBody>
          <a:bodyPr>
            <a:normAutofit/>
          </a:bodyPr>
          <a:lstStyle/>
          <a:p>
            <a:r>
              <a:rPr lang="en-US" sz="2800" b="1" dirty="0">
                <a:solidFill>
                  <a:schemeClr val="bg1"/>
                </a:solidFill>
              </a:rPr>
              <a:t>Transformational questions:</a:t>
            </a:r>
          </a:p>
          <a:p>
            <a:pPr lvl="1">
              <a:buFont typeface="Arial" panose="020B0604020202020204" pitchFamily="34" charset="0"/>
              <a:buChar char="•"/>
            </a:pPr>
            <a:r>
              <a:rPr lang="en-US" sz="2400" dirty="0">
                <a:solidFill>
                  <a:schemeClr val="bg1"/>
                </a:solidFill>
              </a:rPr>
              <a:t>Scenario: Our building demands too many resources.</a:t>
            </a:r>
          </a:p>
          <a:p>
            <a:pPr lvl="2">
              <a:buFont typeface="Arial" panose="020B0604020202020204" pitchFamily="34" charset="0"/>
              <a:buChar char="•"/>
            </a:pPr>
            <a:r>
              <a:rPr lang="en-US" sz="2200" dirty="0">
                <a:solidFill>
                  <a:schemeClr val="bg1"/>
                </a:solidFill>
              </a:rPr>
              <a:t>How might we want to share the building?</a:t>
            </a:r>
          </a:p>
          <a:p>
            <a:pPr lvl="2">
              <a:buFont typeface="Arial" panose="020B0604020202020204" pitchFamily="34" charset="0"/>
              <a:buChar char="•"/>
            </a:pPr>
            <a:r>
              <a:rPr lang="en-US" sz="2200" dirty="0">
                <a:solidFill>
                  <a:schemeClr val="bg1"/>
                </a:solidFill>
              </a:rPr>
              <a:t>What might happen if we moved to a new home?</a:t>
            </a:r>
          </a:p>
          <a:p>
            <a:pPr lvl="2">
              <a:buFont typeface="Arial" panose="020B0604020202020204" pitchFamily="34" charset="0"/>
              <a:buChar char="•"/>
            </a:pPr>
            <a:r>
              <a:rPr lang="en-US" sz="2200" dirty="0">
                <a:solidFill>
                  <a:schemeClr val="bg1"/>
                </a:solidFill>
              </a:rPr>
              <a:t>Where are the partners who can work with us to imagine a new future?</a:t>
            </a:r>
          </a:p>
          <a:p>
            <a:pPr lvl="2">
              <a:buFont typeface="Arial" panose="020B0604020202020204" pitchFamily="34" charset="0"/>
              <a:buChar char="•"/>
            </a:pPr>
            <a:r>
              <a:rPr lang="en-US" sz="2200" dirty="0">
                <a:solidFill>
                  <a:schemeClr val="bg1"/>
                </a:solidFill>
              </a:rPr>
              <a:t>How might we discover a need in the community that begs for our building?</a:t>
            </a:r>
          </a:p>
          <a:p>
            <a:pPr lvl="2">
              <a:buFont typeface="Arial" panose="020B0604020202020204" pitchFamily="34" charset="0"/>
              <a:buChar char="•"/>
            </a:pPr>
            <a:endParaRPr lang="en-US" sz="2200" dirty="0">
              <a:solidFill>
                <a:schemeClr val="bg1"/>
              </a:solidFill>
            </a:endParaRPr>
          </a:p>
          <a:p>
            <a:pPr>
              <a:buFont typeface="Arial" panose="020B0604020202020204" pitchFamily="34" charset="0"/>
              <a:buChar char="•"/>
            </a:pPr>
            <a:r>
              <a:rPr lang="en-US" sz="2600" dirty="0">
                <a:solidFill>
                  <a:schemeClr val="bg1"/>
                </a:solidFill>
              </a:rPr>
              <a:t>For any scenario, figure out next step. And then the next.</a:t>
            </a:r>
          </a:p>
        </p:txBody>
      </p:sp>
      <p:sp>
        <p:nvSpPr>
          <p:cNvPr id="4" name="Slide Number Placeholder 3">
            <a:extLst>
              <a:ext uri="{FF2B5EF4-FFF2-40B4-BE49-F238E27FC236}">
                <a16:creationId xmlns:a16="http://schemas.microsoft.com/office/drawing/2014/main" id="{94612EBC-F7AA-4AD4-8D63-7E950177F2C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71115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71FE-FFA1-4F87-ABDD-504CAC5354A3}"/>
              </a:ext>
            </a:extLst>
          </p:cNvPr>
          <p:cNvSpPr>
            <a:spLocks noGrp="1"/>
          </p:cNvSpPr>
          <p:nvPr>
            <p:ph type="title"/>
          </p:nvPr>
        </p:nvSpPr>
        <p:spPr>
          <a:xfrm>
            <a:off x="1524000" y="452718"/>
            <a:ext cx="8526834" cy="842682"/>
          </a:xfrm>
        </p:spPr>
        <p:txBody>
          <a:bodyPr/>
          <a:lstStyle/>
          <a:p>
            <a:r>
              <a:rPr lang="en-US" dirty="0"/>
              <a:t>Budget</a:t>
            </a:r>
          </a:p>
        </p:txBody>
      </p:sp>
      <p:sp>
        <p:nvSpPr>
          <p:cNvPr id="3" name="Content Placeholder 2">
            <a:extLst>
              <a:ext uri="{FF2B5EF4-FFF2-40B4-BE49-F238E27FC236}">
                <a16:creationId xmlns:a16="http://schemas.microsoft.com/office/drawing/2014/main" id="{565FC969-8BA7-46A4-9E7C-4F77FF8E9122}"/>
              </a:ext>
            </a:extLst>
          </p:cNvPr>
          <p:cNvSpPr>
            <a:spLocks noGrp="1"/>
          </p:cNvSpPr>
          <p:nvPr>
            <p:ph idx="1"/>
          </p:nvPr>
        </p:nvSpPr>
        <p:spPr>
          <a:xfrm>
            <a:off x="1523018" y="1371600"/>
            <a:ext cx="9184671" cy="5105400"/>
          </a:xfrm>
        </p:spPr>
        <p:txBody>
          <a:bodyPr>
            <a:normAutofit/>
          </a:bodyPr>
          <a:lstStyle/>
          <a:p>
            <a:r>
              <a:rPr lang="en-US" sz="2800" b="1" dirty="0">
                <a:solidFill>
                  <a:schemeClr val="bg1"/>
                </a:solidFill>
              </a:rPr>
              <a:t>Zero-based, or starting from scratch:</a:t>
            </a:r>
          </a:p>
          <a:p>
            <a:pPr lvl="1">
              <a:buFont typeface="Arial" panose="020B0604020202020204" pitchFamily="34" charset="0"/>
              <a:buChar char="•"/>
            </a:pPr>
            <a:r>
              <a:rPr lang="en-US" sz="2400" dirty="0">
                <a:solidFill>
                  <a:schemeClr val="bg1"/>
                </a:solidFill>
              </a:rPr>
              <a:t>Mission-based approach to budgeting</a:t>
            </a:r>
          </a:p>
          <a:p>
            <a:pPr lvl="1">
              <a:buFont typeface="Arial" panose="020B0604020202020204" pitchFamily="34" charset="0"/>
              <a:buChar char="•"/>
            </a:pPr>
            <a:r>
              <a:rPr lang="en-US" sz="2400" dirty="0">
                <a:solidFill>
                  <a:schemeClr val="bg1"/>
                </a:solidFill>
              </a:rPr>
              <a:t>Each year all expenses must be justified and begin with zero</a:t>
            </a:r>
          </a:p>
          <a:p>
            <a:pPr lvl="1">
              <a:buFont typeface="Arial" panose="020B0604020202020204" pitchFamily="34" charset="0"/>
              <a:buChar char="•"/>
            </a:pPr>
            <a:r>
              <a:rPr lang="en-US" sz="2400" dirty="0">
                <a:solidFill>
                  <a:schemeClr val="bg1"/>
                </a:solidFill>
              </a:rPr>
              <a:t>Budget based on current assets and deliverables</a:t>
            </a:r>
          </a:p>
          <a:p>
            <a:pPr lvl="1">
              <a:buFont typeface="Arial" panose="020B0604020202020204" pitchFamily="34" charset="0"/>
              <a:buChar char="•"/>
            </a:pPr>
            <a:r>
              <a:rPr lang="en-US" sz="2400" dirty="0">
                <a:solidFill>
                  <a:schemeClr val="bg1"/>
                </a:solidFill>
              </a:rPr>
              <a:t>Process intended to frame budget around needs and goals of congregation and ministries</a:t>
            </a:r>
          </a:p>
          <a:p>
            <a:pPr lvl="1">
              <a:buFont typeface="Arial" panose="020B0604020202020204" pitchFamily="34" charset="0"/>
              <a:buChar char="•"/>
            </a:pPr>
            <a:r>
              <a:rPr lang="en-US" sz="2400" dirty="0">
                <a:solidFill>
                  <a:schemeClr val="bg1"/>
                </a:solidFill>
              </a:rPr>
              <a:t>Requires vestry and ministry leaders to articulate mission and vision priorities</a:t>
            </a:r>
          </a:p>
          <a:p>
            <a:pPr lvl="1">
              <a:buFont typeface="Arial" panose="020B0604020202020204" pitchFamily="34" charset="0"/>
              <a:buChar char="•"/>
            </a:pPr>
            <a:r>
              <a:rPr lang="en-US" sz="2400" dirty="0">
                <a:solidFill>
                  <a:schemeClr val="bg1"/>
                </a:solidFill>
              </a:rPr>
              <a:t>Connected to stewardship when focus on “why” of congregation</a:t>
            </a:r>
          </a:p>
          <a:p>
            <a:pPr lvl="1">
              <a:buFont typeface="Arial" panose="020B0604020202020204" pitchFamily="34" charset="0"/>
              <a:buChar char="•"/>
            </a:pPr>
            <a:r>
              <a:rPr lang="en-US" sz="2400" dirty="0">
                <a:solidFill>
                  <a:schemeClr val="bg1"/>
                </a:solidFill>
              </a:rPr>
              <a:t>Ensures budget is funding mission-aligned expenses</a:t>
            </a:r>
            <a:endParaRPr lang="en-US" sz="2600" dirty="0">
              <a:solidFill>
                <a:schemeClr val="bg1"/>
              </a:solidFill>
            </a:endParaRPr>
          </a:p>
        </p:txBody>
      </p:sp>
      <p:sp>
        <p:nvSpPr>
          <p:cNvPr id="4" name="Slide Number Placeholder 3">
            <a:extLst>
              <a:ext uri="{FF2B5EF4-FFF2-40B4-BE49-F238E27FC236}">
                <a16:creationId xmlns:a16="http://schemas.microsoft.com/office/drawing/2014/main" id="{94612EBC-F7AA-4AD4-8D63-7E950177F2C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655270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71FE-FFA1-4F87-ABDD-504CAC5354A3}"/>
              </a:ext>
            </a:extLst>
          </p:cNvPr>
          <p:cNvSpPr>
            <a:spLocks noGrp="1"/>
          </p:cNvSpPr>
          <p:nvPr>
            <p:ph type="title"/>
          </p:nvPr>
        </p:nvSpPr>
        <p:spPr>
          <a:xfrm>
            <a:off x="1524000" y="452718"/>
            <a:ext cx="8526834" cy="842682"/>
          </a:xfrm>
        </p:spPr>
        <p:txBody>
          <a:bodyPr/>
          <a:lstStyle/>
          <a:p>
            <a:r>
              <a:rPr lang="en-US" dirty="0"/>
              <a:t>Budget</a:t>
            </a:r>
          </a:p>
        </p:txBody>
      </p:sp>
      <p:sp>
        <p:nvSpPr>
          <p:cNvPr id="3" name="Content Placeholder 2">
            <a:extLst>
              <a:ext uri="{FF2B5EF4-FFF2-40B4-BE49-F238E27FC236}">
                <a16:creationId xmlns:a16="http://schemas.microsoft.com/office/drawing/2014/main" id="{565FC969-8BA7-46A4-9E7C-4F77FF8E9122}"/>
              </a:ext>
            </a:extLst>
          </p:cNvPr>
          <p:cNvSpPr>
            <a:spLocks noGrp="1"/>
          </p:cNvSpPr>
          <p:nvPr>
            <p:ph idx="1"/>
          </p:nvPr>
        </p:nvSpPr>
        <p:spPr>
          <a:xfrm>
            <a:off x="1523018" y="1371600"/>
            <a:ext cx="9184671" cy="5257800"/>
          </a:xfrm>
        </p:spPr>
        <p:txBody>
          <a:bodyPr>
            <a:normAutofit lnSpcReduction="10000"/>
          </a:bodyPr>
          <a:lstStyle/>
          <a:p>
            <a:r>
              <a:rPr lang="en-US" sz="2800" b="1" dirty="0">
                <a:solidFill>
                  <a:schemeClr val="bg1"/>
                </a:solidFill>
              </a:rPr>
              <a:t>Narrative budget format:</a:t>
            </a:r>
          </a:p>
          <a:p>
            <a:pPr lvl="1">
              <a:buFont typeface="Arial" panose="020B0604020202020204" pitchFamily="34" charset="0"/>
              <a:buChar char="•"/>
            </a:pPr>
            <a:r>
              <a:rPr lang="en-US" sz="2400" dirty="0">
                <a:solidFill>
                  <a:schemeClr val="bg1"/>
                </a:solidFill>
              </a:rPr>
              <a:t>Budget document tells a story as well as providing numbers</a:t>
            </a:r>
          </a:p>
          <a:p>
            <a:pPr lvl="1">
              <a:buFont typeface="Arial" panose="020B0604020202020204" pitchFamily="34" charset="0"/>
              <a:buChar char="•"/>
            </a:pPr>
            <a:r>
              <a:rPr lang="en-US" sz="2400" dirty="0">
                <a:solidFill>
                  <a:schemeClr val="bg1"/>
                </a:solidFill>
              </a:rPr>
              <a:t>Budget focused on deliverables, priorities</a:t>
            </a:r>
          </a:p>
          <a:p>
            <a:pPr lvl="1">
              <a:buFont typeface="Arial" panose="020B0604020202020204" pitchFamily="34" charset="0"/>
              <a:buChar char="•"/>
            </a:pPr>
            <a:r>
              <a:rPr lang="en-US" sz="2400" dirty="0">
                <a:solidFill>
                  <a:schemeClr val="bg1"/>
                </a:solidFill>
              </a:rPr>
              <a:t>Can begin by categorizing budget based on ministry areas, assessing how much time congregations spends on each, and allocating compensation and overhead costs</a:t>
            </a:r>
          </a:p>
          <a:p>
            <a:pPr lvl="1">
              <a:buFont typeface="Arial" panose="020B0604020202020204" pitchFamily="34" charset="0"/>
              <a:buChar char="•"/>
            </a:pPr>
            <a:r>
              <a:rPr lang="en-US" sz="2400" dirty="0">
                <a:solidFill>
                  <a:schemeClr val="bg1"/>
                </a:solidFill>
              </a:rPr>
              <a:t>Helps evaluate whether stated mission and actual budget are in alignment</a:t>
            </a:r>
          </a:p>
          <a:p>
            <a:pPr lvl="1">
              <a:buFont typeface="Arial" panose="020B0604020202020204" pitchFamily="34" charset="0"/>
              <a:buChar char="•"/>
            </a:pPr>
            <a:r>
              <a:rPr lang="en-US" sz="2400" dirty="0">
                <a:solidFill>
                  <a:schemeClr val="bg1"/>
                </a:solidFill>
              </a:rPr>
              <a:t>Does not replace line-item budget, which is necessary for accountability and transparency.</a:t>
            </a:r>
          </a:p>
          <a:p>
            <a:pPr lvl="1">
              <a:buFont typeface="Arial" panose="020B0604020202020204" pitchFamily="34" charset="0"/>
              <a:buChar char="•"/>
            </a:pPr>
            <a:r>
              <a:rPr lang="en-US" sz="2400" dirty="0">
                <a:solidFill>
                  <a:schemeClr val="bg1"/>
                </a:solidFill>
              </a:rPr>
              <a:t>Narrative illustrates mission in a way that makes budget priorities visible and explicit.</a:t>
            </a:r>
          </a:p>
          <a:p>
            <a:pPr lvl="1">
              <a:buFont typeface="Arial" panose="020B0604020202020204" pitchFamily="34" charset="0"/>
              <a:buChar char="•"/>
            </a:pPr>
            <a:endParaRPr lang="en-US" sz="2400" dirty="0">
              <a:solidFill>
                <a:schemeClr val="bg1"/>
              </a:solidFill>
            </a:endParaRPr>
          </a:p>
        </p:txBody>
      </p:sp>
      <p:sp>
        <p:nvSpPr>
          <p:cNvPr id="4" name="Slide Number Placeholder 3">
            <a:extLst>
              <a:ext uri="{FF2B5EF4-FFF2-40B4-BE49-F238E27FC236}">
                <a16:creationId xmlns:a16="http://schemas.microsoft.com/office/drawing/2014/main" id="{94612EBC-F7AA-4AD4-8D63-7E950177F2C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92259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71FE-FFA1-4F87-ABDD-504CAC5354A3}"/>
              </a:ext>
            </a:extLst>
          </p:cNvPr>
          <p:cNvSpPr>
            <a:spLocks noGrp="1"/>
          </p:cNvSpPr>
          <p:nvPr>
            <p:ph type="title"/>
          </p:nvPr>
        </p:nvSpPr>
        <p:spPr>
          <a:xfrm>
            <a:off x="1524000" y="452718"/>
            <a:ext cx="8526834" cy="842682"/>
          </a:xfrm>
        </p:spPr>
        <p:txBody>
          <a:bodyPr/>
          <a:lstStyle/>
          <a:p>
            <a:r>
              <a:rPr lang="en-US" dirty="0"/>
              <a:t>Budget</a:t>
            </a:r>
          </a:p>
        </p:txBody>
      </p:sp>
      <p:sp>
        <p:nvSpPr>
          <p:cNvPr id="3" name="Content Placeholder 2">
            <a:extLst>
              <a:ext uri="{FF2B5EF4-FFF2-40B4-BE49-F238E27FC236}">
                <a16:creationId xmlns:a16="http://schemas.microsoft.com/office/drawing/2014/main" id="{565FC969-8BA7-46A4-9E7C-4F77FF8E9122}"/>
              </a:ext>
            </a:extLst>
          </p:cNvPr>
          <p:cNvSpPr>
            <a:spLocks noGrp="1"/>
          </p:cNvSpPr>
          <p:nvPr>
            <p:ph idx="1"/>
          </p:nvPr>
        </p:nvSpPr>
        <p:spPr>
          <a:xfrm>
            <a:off x="1523018" y="1371600"/>
            <a:ext cx="9184671" cy="5257800"/>
          </a:xfrm>
        </p:spPr>
        <p:txBody>
          <a:bodyPr>
            <a:normAutofit/>
          </a:bodyPr>
          <a:lstStyle/>
          <a:p>
            <a:r>
              <a:rPr lang="en-US" sz="2800" b="1" dirty="0">
                <a:solidFill>
                  <a:schemeClr val="bg1"/>
                </a:solidFill>
              </a:rPr>
              <a:t>Conversation:</a:t>
            </a:r>
          </a:p>
          <a:p>
            <a:pPr lvl="1">
              <a:buFont typeface="Arial" panose="020B0604020202020204" pitchFamily="34" charset="0"/>
              <a:buChar char="•"/>
            </a:pPr>
            <a:r>
              <a:rPr lang="en-US" sz="2400" dirty="0">
                <a:solidFill>
                  <a:schemeClr val="bg1"/>
                </a:solidFill>
              </a:rPr>
              <a:t>How do you prepare a budget?</a:t>
            </a:r>
          </a:p>
          <a:p>
            <a:pPr lvl="1">
              <a:buFont typeface="Arial" panose="020B0604020202020204" pitchFamily="34" charset="0"/>
              <a:buChar char="•"/>
            </a:pPr>
            <a:r>
              <a:rPr lang="en-US" sz="2400" dirty="0">
                <a:solidFill>
                  <a:schemeClr val="bg1"/>
                </a:solidFill>
              </a:rPr>
              <a:t>Who is involved in budget preparation? Who should be?</a:t>
            </a:r>
          </a:p>
          <a:p>
            <a:pPr lvl="1">
              <a:buFont typeface="Arial" panose="020B0604020202020204" pitchFamily="34" charset="0"/>
              <a:buChar char="•"/>
            </a:pPr>
            <a:r>
              <a:rPr lang="en-US" sz="2400" dirty="0">
                <a:solidFill>
                  <a:schemeClr val="bg1"/>
                </a:solidFill>
              </a:rPr>
              <a:t>What conversations would you need to create missional budgets?</a:t>
            </a:r>
          </a:p>
          <a:p>
            <a:pPr lvl="1">
              <a:buFont typeface="Arial" panose="020B0604020202020204" pitchFamily="34" charset="0"/>
              <a:buChar char="•"/>
            </a:pPr>
            <a:r>
              <a:rPr lang="en-US" sz="2400" dirty="0">
                <a:solidFill>
                  <a:schemeClr val="bg1"/>
                </a:solidFill>
              </a:rPr>
              <a:t>Does your congregation’s mission/vision reflect ministry strengths? </a:t>
            </a:r>
          </a:p>
          <a:p>
            <a:pPr lvl="1">
              <a:buFont typeface="Arial" panose="020B0604020202020204" pitchFamily="34" charset="0"/>
              <a:buChar char="•"/>
            </a:pPr>
            <a:r>
              <a:rPr lang="en-US" sz="2400" dirty="0">
                <a:solidFill>
                  <a:schemeClr val="bg1"/>
                </a:solidFill>
              </a:rPr>
              <a:t>Does your budget reflect mission/vision priorities?</a:t>
            </a:r>
          </a:p>
          <a:p>
            <a:pPr lvl="1">
              <a:buFont typeface="Arial" panose="020B0604020202020204" pitchFamily="34" charset="0"/>
              <a:buChar char="•"/>
            </a:pPr>
            <a:r>
              <a:rPr lang="en-US" sz="2400" dirty="0">
                <a:solidFill>
                  <a:schemeClr val="bg1"/>
                </a:solidFill>
              </a:rPr>
              <a:t>Is your budget based on hopeful vision of the future? Or model of scarcity?</a:t>
            </a:r>
          </a:p>
          <a:p>
            <a:pPr lvl="1">
              <a:buFont typeface="Arial" panose="020B0604020202020204" pitchFamily="34" charset="0"/>
              <a:buChar char="•"/>
            </a:pPr>
            <a:r>
              <a:rPr lang="en-US" sz="2400" dirty="0">
                <a:solidFill>
                  <a:schemeClr val="bg1"/>
                </a:solidFill>
              </a:rPr>
              <a:t>Other questions</a:t>
            </a:r>
          </a:p>
          <a:p>
            <a:pPr lvl="1">
              <a:buFont typeface="Arial" panose="020B0604020202020204" pitchFamily="34" charset="0"/>
              <a:buChar char="•"/>
            </a:pPr>
            <a:endParaRPr lang="en-US" sz="2400" dirty="0">
              <a:solidFill>
                <a:schemeClr val="bg1"/>
              </a:solidFill>
            </a:endParaRPr>
          </a:p>
          <a:p>
            <a:pPr lvl="1">
              <a:buFont typeface="Arial" panose="020B0604020202020204" pitchFamily="34" charset="0"/>
              <a:buChar char="•"/>
            </a:pPr>
            <a:endParaRPr lang="en-US" sz="2400" dirty="0">
              <a:solidFill>
                <a:schemeClr val="bg1"/>
              </a:solidFill>
            </a:endParaRPr>
          </a:p>
        </p:txBody>
      </p:sp>
      <p:sp>
        <p:nvSpPr>
          <p:cNvPr id="4" name="Slide Number Placeholder 3">
            <a:extLst>
              <a:ext uri="{FF2B5EF4-FFF2-40B4-BE49-F238E27FC236}">
                <a16:creationId xmlns:a16="http://schemas.microsoft.com/office/drawing/2014/main" id="{94612EBC-F7AA-4AD4-8D63-7E950177F2C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6304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97E0-8BEF-2042-917B-3CD77109FD45}"/>
              </a:ext>
            </a:extLst>
          </p:cNvPr>
          <p:cNvSpPr>
            <a:spLocks noGrp="1"/>
          </p:cNvSpPr>
          <p:nvPr>
            <p:ph type="title"/>
          </p:nvPr>
        </p:nvSpPr>
        <p:spPr>
          <a:xfrm>
            <a:off x="1676400" y="2209800"/>
            <a:ext cx="8526834" cy="1400530"/>
          </a:xfrm>
        </p:spPr>
        <p:txBody>
          <a:bodyPr/>
          <a:lstStyle/>
          <a:p>
            <a:pPr algn="ctr"/>
            <a:br>
              <a:rPr lang="en-US" dirty="0"/>
            </a:br>
            <a:r>
              <a:rPr lang="en-US" dirty="0"/>
              <a:t>Q&amp;A</a:t>
            </a:r>
          </a:p>
        </p:txBody>
      </p:sp>
      <p:sp>
        <p:nvSpPr>
          <p:cNvPr id="3" name="Slide Number Placeholder 2">
            <a:extLst>
              <a:ext uri="{FF2B5EF4-FFF2-40B4-BE49-F238E27FC236}">
                <a16:creationId xmlns:a16="http://schemas.microsoft.com/office/drawing/2014/main" id="{B0B2141C-0E4C-4868-A218-C918221EB3C1}"/>
              </a:ext>
            </a:extLst>
          </p:cNvPr>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1208684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77EA3-B9AF-45A1-80CD-84582565EDB0}"/>
              </a:ext>
            </a:extLst>
          </p:cNvPr>
          <p:cNvSpPr>
            <a:spLocks noGrp="1"/>
          </p:cNvSpPr>
          <p:nvPr>
            <p:ph type="title"/>
          </p:nvPr>
        </p:nvSpPr>
        <p:spPr>
          <a:xfrm>
            <a:off x="1524000" y="452718"/>
            <a:ext cx="8526834" cy="1071282"/>
          </a:xfrm>
        </p:spPr>
        <p:txBody>
          <a:bodyPr/>
          <a:lstStyle/>
          <a:p>
            <a:r>
              <a:rPr lang="en-US" dirty="0"/>
              <a:t>Resources</a:t>
            </a:r>
            <a:endParaRPr lang="en-US" sz="3200" i="1" dirty="0"/>
          </a:p>
        </p:txBody>
      </p:sp>
      <p:sp>
        <p:nvSpPr>
          <p:cNvPr id="3" name="Content Placeholder 2">
            <a:extLst>
              <a:ext uri="{FF2B5EF4-FFF2-40B4-BE49-F238E27FC236}">
                <a16:creationId xmlns:a16="http://schemas.microsoft.com/office/drawing/2014/main" id="{FAF8F8CF-339C-42F2-8338-5C55D1718C04}"/>
              </a:ext>
            </a:extLst>
          </p:cNvPr>
          <p:cNvSpPr>
            <a:spLocks noGrp="1"/>
          </p:cNvSpPr>
          <p:nvPr>
            <p:ph idx="1"/>
          </p:nvPr>
        </p:nvSpPr>
        <p:spPr>
          <a:xfrm>
            <a:off x="1523019" y="1676401"/>
            <a:ext cx="8526834" cy="3124200"/>
          </a:xfrm>
        </p:spPr>
        <p:txBody>
          <a:bodyPr>
            <a:normAutofit/>
          </a:bodyPr>
          <a:lstStyle/>
          <a:p>
            <a:r>
              <a:rPr lang="en-US" dirty="0">
                <a:solidFill>
                  <a:schemeClr val="bg1"/>
                </a:solidFill>
              </a:rPr>
              <a:t>Diocesan Personnel</a:t>
            </a:r>
          </a:p>
          <a:p>
            <a:pPr lvl="1"/>
            <a:r>
              <a:rPr lang="en-US" sz="2000" dirty="0">
                <a:solidFill>
                  <a:schemeClr val="bg1"/>
                </a:solidFill>
              </a:rPr>
              <a:t>Linda Riley Mitchell, CPA - Chief Financial Officer</a:t>
            </a:r>
          </a:p>
          <a:p>
            <a:pPr marL="914400" lvl="2" indent="0">
              <a:buNone/>
            </a:pPr>
            <a:r>
              <a:rPr lang="en-US" sz="1800" dirty="0">
                <a:solidFill>
                  <a:schemeClr val="bg1"/>
                </a:solidFill>
              </a:rPr>
              <a:t>lmitchell@epicenter.org</a:t>
            </a:r>
            <a:endParaRPr lang="en-US" sz="2000" dirty="0">
              <a:solidFill>
                <a:schemeClr val="bg1"/>
              </a:solidFill>
            </a:endParaRPr>
          </a:p>
          <a:p>
            <a:pPr lvl="1"/>
            <a:r>
              <a:rPr lang="en-US" sz="2000" dirty="0">
                <a:solidFill>
                  <a:schemeClr val="bg1"/>
                </a:solidFill>
              </a:rPr>
              <a:t>The Rev. Canon Joann Saylors – Mission Amplification</a:t>
            </a:r>
          </a:p>
          <a:p>
            <a:pPr marL="457200" lvl="1" indent="0">
              <a:buNone/>
            </a:pPr>
            <a:r>
              <a:rPr lang="en-US" sz="2000" dirty="0">
                <a:solidFill>
                  <a:schemeClr val="bg1"/>
                </a:solidFill>
              </a:rPr>
              <a:t>	</a:t>
            </a:r>
            <a:r>
              <a:rPr lang="en-US" dirty="0">
                <a:solidFill>
                  <a:schemeClr val="bg1"/>
                </a:solidFill>
              </a:rPr>
              <a:t>jsaylors@epicenter.org</a:t>
            </a:r>
          </a:p>
          <a:p>
            <a:pPr lvl="1"/>
            <a:r>
              <a:rPr lang="en-US" sz="2000" dirty="0">
                <a:solidFill>
                  <a:schemeClr val="bg1"/>
                </a:solidFill>
              </a:rPr>
              <a:t>Susan Aldana - Assistant Controller</a:t>
            </a:r>
          </a:p>
          <a:p>
            <a:pPr marL="914400" lvl="2" indent="0">
              <a:buNone/>
            </a:pPr>
            <a:r>
              <a:rPr lang="en-US" sz="1800" dirty="0">
                <a:solidFill>
                  <a:schemeClr val="bg1"/>
                </a:solidFill>
              </a:rPr>
              <a:t>saldana@epicenter.org</a:t>
            </a:r>
          </a:p>
          <a:p>
            <a:pPr marL="0" indent="0">
              <a:buNone/>
            </a:pPr>
            <a:endParaRPr lang="en-US" dirty="0">
              <a:solidFill>
                <a:schemeClr val="bg1"/>
              </a:solidFill>
            </a:endParaRPr>
          </a:p>
        </p:txBody>
      </p:sp>
      <p:sp>
        <p:nvSpPr>
          <p:cNvPr id="4" name="Slide Number Placeholder 3">
            <a:extLst>
              <a:ext uri="{FF2B5EF4-FFF2-40B4-BE49-F238E27FC236}">
                <a16:creationId xmlns:a16="http://schemas.microsoft.com/office/drawing/2014/main" id="{A6C9DF27-BD8B-48CC-A698-6D2AF4FBC957}"/>
              </a:ext>
            </a:extLst>
          </p:cNvPr>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1984311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8BC96-7957-406B-8F55-AD3D47254FD0}"/>
              </a:ext>
            </a:extLst>
          </p:cNvPr>
          <p:cNvSpPr>
            <a:spLocks noGrp="1"/>
          </p:cNvSpPr>
          <p:nvPr>
            <p:ph type="title"/>
          </p:nvPr>
        </p:nvSpPr>
        <p:spPr>
          <a:xfrm>
            <a:off x="1524000" y="452718"/>
            <a:ext cx="8526834" cy="1071282"/>
          </a:xfrm>
        </p:spPr>
        <p:txBody>
          <a:bodyPr/>
          <a:lstStyle/>
          <a:p>
            <a:r>
              <a:rPr lang="en-US" dirty="0"/>
              <a:t>Resources</a:t>
            </a:r>
            <a:br>
              <a:rPr lang="en-US" dirty="0"/>
            </a:br>
            <a:endParaRPr lang="en-US" dirty="0"/>
          </a:p>
        </p:txBody>
      </p:sp>
      <p:sp>
        <p:nvSpPr>
          <p:cNvPr id="3" name="Content Placeholder 2">
            <a:extLst>
              <a:ext uri="{FF2B5EF4-FFF2-40B4-BE49-F238E27FC236}">
                <a16:creationId xmlns:a16="http://schemas.microsoft.com/office/drawing/2014/main" id="{D29D048D-1A1B-4FEC-BE9C-6DBED0B24EC4}"/>
              </a:ext>
            </a:extLst>
          </p:cNvPr>
          <p:cNvSpPr>
            <a:spLocks noGrp="1"/>
          </p:cNvSpPr>
          <p:nvPr>
            <p:ph idx="1"/>
          </p:nvPr>
        </p:nvSpPr>
        <p:spPr>
          <a:xfrm>
            <a:off x="1524000" y="1600201"/>
            <a:ext cx="8526834" cy="4485540"/>
          </a:xfrm>
        </p:spPr>
        <p:txBody>
          <a:bodyPr>
            <a:normAutofit lnSpcReduction="10000"/>
          </a:bodyPr>
          <a:lstStyle/>
          <a:p>
            <a:r>
              <a:rPr lang="en-US" dirty="0">
                <a:solidFill>
                  <a:schemeClr val="bg1"/>
                </a:solidFill>
              </a:rPr>
              <a:t>Diocesan Personnel</a:t>
            </a:r>
          </a:p>
          <a:p>
            <a:pPr lvl="1"/>
            <a:r>
              <a:rPr lang="en-US" sz="2000" dirty="0">
                <a:solidFill>
                  <a:schemeClr val="bg1"/>
                </a:solidFill>
              </a:rPr>
              <a:t>Andre Kierkiewicz, CPA - Controller</a:t>
            </a:r>
          </a:p>
          <a:p>
            <a:pPr marL="914400" lvl="2" indent="0">
              <a:buNone/>
            </a:pPr>
            <a:r>
              <a:rPr lang="en-US" sz="1700" dirty="0">
                <a:solidFill>
                  <a:schemeClr val="bg1"/>
                </a:solidFill>
              </a:rPr>
              <a:t>akierkiewicz@epicenter.org</a:t>
            </a:r>
            <a:endParaRPr lang="en-US" sz="2000" dirty="0">
              <a:solidFill>
                <a:schemeClr val="bg1"/>
              </a:solidFill>
            </a:endParaRPr>
          </a:p>
          <a:p>
            <a:pPr lvl="1"/>
            <a:r>
              <a:rPr lang="en-US" sz="2000" dirty="0">
                <a:solidFill>
                  <a:schemeClr val="bg1"/>
                </a:solidFill>
              </a:rPr>
              <a:t>Jonathan Blaker – Director of Treasury</a:t>
            </a:r>
          </a:p>
          <a:p>
            <a:pPr marL="457200" lvl="1" indent="0">
              <a:buNone/>
            </a:pPr>
            <a:r>
              <a:rPr lang="en-US" dirty="0">
                <a:solidFill>
                  <a:schemeClr val="bg1"/>
                </a:solidFill>
              </a:rPr>
              <a:t>	  jblaker@epicenter.org</a:t>
            </a:r>
          </a:p>
          <a:p>
            <a:pPr lvl="1"/>
            <a:r>
              <a:rPr lang="en-US" sz="2000" dirty="0">
                <a:solidFill>
                  <a:schemeClr val="bg1"/>
                </a:solidFill>
              </a:rPr>
              <a:t>David Fisher – Director of Foundations &amp; Property</a:t>
            </a:r>
          </a:p>
          <a:p>
            <a:pPr marL="457200" lvl="1" indent="0">
              <a:buNone/>
            </a:pPr>
            <a:r>
              <a:rPr lang="en-US" dirty="0">
                <a:solidFill>
                  <a:schemeClr val="bg1"/>
                </a:solidFill>
              </a:rPr>
              <a:t> 	 dfisher@epicenter.org</a:t>
            </a:r>
          </a:p>
          <a:p>
            <a:pPr lvl="1"/>
            <a:r>
              <a:rPr lang="en-US" sz="2000" dirty="0">
                <a:solidFill>
                  <a:schemeClr val="bg1"/>
                </a:solidFill>
              </a:rPr>
              <a:t>Zee Turnbull - Human Resources Manager</a:t>
            </a:r>
          </a:p>
          <a:p>
            <a:pPr marL="457200" lvl="1" indent="0">
              <a:buNone/>
            </a:pPr>
            <a:r>
              <a:rPr lang="en-US" dirty="0">
                <a:solidFill>
                  <a:schemeClr val="bg1"/>
                </a:solidFill>
              </a:rPr>
              <a:t>	  zturnbull@epicenter.org</a:t>
            </a:r>
          </a:p>
          <a:p>
            <a:pPr marL="457200" lvl="1" indent="0">
              <a:buNone/>
            </a:pPr>
            <a:endParaRPr lang="en-US" dirty="0">
              <a:solidFill>
                <a:schemeClr val="bg1"/>
              </a:solidFill>
            </a:endParaRPr>
          </a:p>
          <a:p>
            <a:r>
              <a:rPr lang="en-US" dirty="0">
                <a:solidFill>
                  <a:schemeClr val="bg1"/>
                </a:solidFill>
              </a:rPr>
              <a:t>EDOT: 713-520-6444</a:t>
            </a:r>
          </a:p>
          <a:p>
            <a:endParaRPr lang="en-US" dirty="0">
              <a:solidFill>
                <a:schemeClr val="bg1"/>
              </a:solidFill>
            </a:endParaRPr>
          </a:p>
        </p:txBody>
      </p:sp>
      <p:sp>
        <p:nvSpPr>
          <p:cNvPr id="4" name="Slide Number Placeholder 3">
            <a:extLst>
              <a:ext uri="{FF2B5EF4-FFF2-40B4-BE49-F238E27FC236}">
                <a16:creationId xmlns:a16="http://schemas.microsoft.com/office/drawing/2014/main" id="{58A9D220-9578-47D1-AE15-0F8EC7CC4DEE}"/>
              </a:ext>
            </a:extLst>
          </p:cNvPr>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2010076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15EEF-8EBC-E749-996B-27995334A073}"/>
              </a:ext>
            </a:extLst>
          </p:cNvPr>
          <p:cNvSpPr>
            <a:spLocks noGrp="1"/>
          </p:cNvSpPr>
          <p:nvPr>
            <p:ph type="title"/>
          </p:nvPr>
        </p:nvSpPr>
        <p:spPr>
          <a:xfrm>
            <a:off x="1524000" y="452718"/>
            <a:ext cx="8526834" cy="842682"/>
          </a:xfrm>
        </p:spPr>
        <p:txBody>
          <a:bodyPr/>
          <a:lstStyle/>
          <a:p>
            <a:r>
              <a:rPr lang="en-US" dirty="0"/>
              <a:t>Internal Controls: Best Practices</a:t>
            </a:r>
          </a:p>
        </p:txBody>
      </p:sp>
      <p:sp>
        <p:nvSpPr>
          <p:cNvPr id="3" name="Content Placeholder 2">
            <a:extLst>
              <a:ext uri="{FF2B5EF4-FFF2-40B4-BE49-F238E27FC236}">
                <a16:creationId xmlns:a16="http://schemas.microsoft.com/office/drawing/2014/main" id="{CC95C6CD-5B44-2B42-BC51-AC4C145DE744}"/>
              </a:ext>
            </a:extLst>
          </p:cNvPr>
          <p:cNvSpPr>
            <a:spLocks noGrp="1"/>
          </p:cNvSpPr>
          <p:nvPr>
            <p:ph idx="1"/>
          </p:nvPr>
        </p:nvSpPr>
        <p:spPr>
          <a:xfrm>
            <a:off x="1491343" y="1447800"/>
            <a:ext cx="8526834" cy="4195481"/>
          </a:xfrm>
        </p:spPr>
        <p:txBody>
          <a:bodyPr>
            <a:normAutofit/>
          </a:bodyPr>
          <a:lstStyle/>
          <a:p>
            <a:r>
              <a:rPr lang="en-US" dirty="0">
                <a:solidFill>
                  <a:schemeClr val="bg1"/>
                </a:solidFill>
              </a:rPr>
              <a:t>Segregation of duties</a:t>
            </a:r>
          </a:p>
          <a:p>
            <a:endParaRPr lang="en-US" dirty="0">
              <a:solidFill>
                <a:schemeClr val="bg1"/>
              </a:solidFill>
            </a:endParaRPr>
          </a:p>
          <a:p>
            <a:r>
              <a:rPr lang="en-US" dirty="0">
                <a:solidFill>
                  <a:schemeClr val="bg1"/>
                </a:solidFill>
              </a:rPr>
              <a:t>Levels for Authorizations</a:t>
            </a:r>
          </a:p>
          <a:p>
            <a:pPr marL="0" indent="0">
              <a:buNone/>
            </a:pPr>
            <a:endParaRPr lang="en-US" dirty="0">
              <a:solidFill>
                <a:schemeClr val="bg1"/>
              </a:solidFill>
            </a:endParaRPr>
          </a:p>
          <a:p>
            <a:r>
              <a:rPr lang="en-US" dirty="0">
                <a:solidFill>
                  <a:schemeClr val="bg1"/>
                </a:solidFill>
              </a:rPr>
              <a:t>Written Policies and Procedures</a:t>
            </a:r>
          </a:p>
          <a:p>
            <a:pPr marL="0" indent="0">
              <a:buNone/>
            </a:pPr>
            <a:endParaRPr lang="en-US" dirty="0">
              <a:solidFill>
                <a:schemeClr val="bg1"/>
              </a:solidFill>
            </a:endParaRPr>
          </a:p>
          <a:p>
            <a:r>
              <a:rPr lang="en-US" dirty="0">
                <a:solidFill>
                  <a:schemeClr val="bg1"/>
                </a:solidFill>
              </a:rPr>
              <a:t>Recordkeeping</a:t>
            </a:r>
          </a:p>
          <a:p>
            <a:pPr marL="0" indent="0">
              <a:buNone/>
            </a:pPr>
            <a:endParaRPr lang="en-US" dirty="0">
              <a:solidFill>
                <a:schemeClr val="bg1"/>
              </a:solidFill>
            </a:endParaRPr>
          </a:p>
          <a:p>
            <a:r>
              <a:rPr lang="en-US" dirty="0">
                <a:solidFill>
                  <a:schemeClr val="bg1"/>
                </a:solidFill>
              </a:rPr>
              <a:t>Monitoring</a:t>
            </a:r>
          </a:p>
          <a:p>
            <a:pPr marL="0" indent="0">
              <a:buNone/>
            </a:pPr>
            <a:endParaRPr lang="en-US" dirty="0">
              <a:solidFill>
                <a:schemeClr val="bg1"/>
              </a:solidFill>
            </a:endParaRPr>
          </a:p>
        </p:txBody>
      </p:sp>
      <p:sp>
        <p:nvSpPr>
          <p:cNvPr id="4" name="Slide Number Placeholder 3">
            <a:extLst>
              <a:ext uri="{FF2B5EF4-FFF2-40B4-BE49-F238E27FC236}">
                <a16:creationId xmlns:a16="http://schemas.microsoft.com/office/drawing/2014/main" id="{0CDC27BC-AF3D-B04B-8514-16A149116F6A}"/>
              </a:ext>
            </a:extLst>
          </p:cNvPr>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4214779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820AF-43D6-4A8D-90DB-4B282F10809A}"/>
              </a:ext>
            </a:extLst>
          </p:cNvPr>
          <p:cNvSpPr>
            <a:spLocks noGrp="1"/>
          </p:cNvSpPr>
          <p:nvPr>
            <p:ph type="title"/>
          </p:nvPr>
        </p:nvSpPr>
        <p:spPr>
          <a:xfrm>
            <a:off x="1524000" y="452718"/>
            <a:ext cx="8526834" cy="842682"/>
          </a:xfrm>
        </p:spPr>
        <p:txBody>
          <a:bodyPr/>
          <a:lstStyle/>
          <a:p>
            <a:r>
              <a:rPr lang="en-US" dirty="0"/>
              <a:t>Resources-Online</a:t>
            </a:r>
          </a:p>
        </p:txBody>
      </p:sp>
      <p:sp>
        <p:nvSpPr>
          <p:cNvPr id="3" name="Content Placeholder 2">
            <a:extLst>
              <a:ext uri="{FF2B5EF4-FFF2-40B4-BE49-F238E27FC236}">
                <a16:creationId xmlns:a16="http://schemas.microsoft.com/office/drawing/2014/main" id="{5A0713BD-69D0-477F-B9BA-D1BF6B578F64}"/>
              </a:ext>
            </a:extLst>
          </p:cNvPr>
          <p:cNvSpPr>
            <a:spLocks noGrp="1"/>
          </p:cNvSpPr>
          <p:nvPr>
            <p:ph idx="1"/>
          </p:nvPr>
        </p:nvSpPr>
        <p:spPr>
          <a:xfrm>
            <a:off x="1524000" y="1714500"/>
            <a:ext cx="8526834" cy="3429000"/>
          </a:xfrm>
        </p:spPr>
        <p:txBody>
          <a:bodyPr>
            <a:normAutofit/>
          </a:bodyPr>
          <a:lstStyle/>
          <a:p>
            <a:r>
              <a:rPr lang="en-US" dirty="0">
                <a:solidFill>
                  <a:schemeClr val="bg1"/>
                </a:solidFill>
              </a:rPr>
              <a:t>Clergy Manual (each priest has a copy)</a:t>
            </a:r>
          </a:p>
          <a:p>
            <a:pPr lvl="1">
              <a:buFont typeface="Arial" panose="020B0604020202020204" pitchFamily="34" charset="0"/>
              <a:buChar char="•"/>
            </a:pPr>
            <a:r>
              <a:rPr lang="en-US" dirty="0">
                <a:solidFill>
                  <a:schemeClr val="bg1"/>
                </a:solidFill>
              </a:rPr>
              <a:t>Download from Diocesan website:</a:t>
            </a:r>
          </a:p>
          <a:p>
            <a:pPr lvl="1">
              <a:buFont typeface="Arial" panose="020B0604020202020204" pitchFamily="34" charset="0"/>
              <a:buChar char="•"/>
            </a:pPr>
            <a:r>
              <a:rPr lang="en-US" dirty="0">
                <a:solidFill>
                  <a:schemeClr val="bg1"/>
                </a:solidFill>
              </a:rPr>
              <a:t>http://www.epicenter.org/clergymanual/</a:t>
            </a:r>
          </a:p>
          <a:p>
            <a:pPr marL="457200" lvl="1" indent="0">
              <a:buNone/>
            </a:pPr>
            <a:endParaRPr lang="en-US" sz="900" dirty="0">
              <a:solidFill>
                <a:schemeClr val="bg1"/>
              </a:solidFill>
            </a:endParaRPr>
          </a:p>
          <a:p>
            <a:r>
              <a:rPr lang="en-US" dirty="0">
                <a:solidFill>
                  <a:schemeClr val="bg1"/>
                </a:solidFill>
              </a:rPr>
              <a:t>Manual of Business Methods (TEC)</a:t>
            </a:r>
          </a:p>
          <a:p>
            <a:pPr lvl="1">
              <a:buFont typeface="Arial" panose="020B0604020202020204" pitchFamily="34" charset="0"/>
              <a:buChar char="•"/>
            </a:pPr>
            <a:r>
              <a:rPr lang="en-US" dirty="0">
                <a:solidFill>
                  <a:schemeClr val="bg1"/>
                </a:solidFill>
              </a:rPr>
              <a:t>Download from Diocesan website:  </a:t>
            </a:r>
          </a:p>
          <a:p>
            <a:pPr lvl="1">
              <a:buFont typeface="Arial" panose="020B0604020202020204" pitchFamily="34" charset="0"/>
              <a:buChar char="•"/>
            </a:pPr>
            <a:r>
              <a:rPr lang="en-US" dirty="0">
                <a:solidFill>
                  <a:schemeClr val="bg1"/>
                </a:solidFill>
              </a:rPr>
              <a:t>http://www.epicenter.org/diocese/the-office-of-financial-services/</a:t>
            </a:r>
          </a:p>
          <a:p>
            <a:pPr lvl="1">
              <a:buFont typeface="Arial" panose="020B0604020202020204" pitchFamily="34" charset="0"/>
              <a:buChar char="•"/>
            </a:pPr>
            <a:r>
              <a:rPr lang="en-US" dirty="0">
                <a:solidFill>
                  <a:schemeClr val="bg1"/>
                </a:solidFill>
              </a:rPr>
              <a:t>Available in English, y en Español</a:t>
            </a:r>
          </a:p>
        </p:txBody>
      </p:sp>
      <p:sp>
        <p:nvSpPr>
          <p:cNvPr id="4" name="Slide Number Placeholder 3">
            <a:extLst>
              <a:ext uri="{FF2B5EF4-FFF2-40B4-BE49-F238E27FC236}">
                <a16:creationId xmlns:a16="http://schemas.microsoft.com/office/drawing/2014/main" id="{CC9DE25E-4866-4E96-AB5E-5C047C08C290}"/>
              </a:ext>
            </a:extLst>
          </p:cNvPr>
          <p:cNvSpPr>
            <a:spLocks noGrp="1"/>
          </p:cNvSpPr>
          <p:nvPr>
            <p:ph type="sldNum" sz="quarter" idx="12"/>
          </p:nvPr>
        </p:nvSpPr>
        <p:spPr/>
        <p:txBody>
          <a:bodyPr/>
          <a:lstStyle/>
          <a:p>
            <a:fld id="{D57F1E4F-1CFF-5643-939E-02111984F565}" type="slidenum">
              <a:rPr lang="en-US" smtClean="0"/>
              <a:t>30</a:t>
            </a:fld>
            <a:endParaRPr lang="en-US" dirty="0"/>
          </a:p>
        </p:txBody>
      </p:sp>
    </p:spTree>
    <p:extLst>
      <p:ext uri="{BB962C8B-B14F-4D97-AF65-F5344CB8AC3E}">
        <p14:creationId xmlns:p14="http://schemas.microsoft.com/office/powerpoint/2010/main" val="2910578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820AF-43D6-4A8D-90DB-4B282F10809A}"/>
              </a:ext>
            </a:extLst>
          </p:cNvPr>
          <p:cNvSpPr>
            <a:spLocks noGrp="1"/>
          </p:cNvSpPr>
          <p:nvPr>
            <p:ph type="title"/>
          </p:nvPr>
        </p:nvSpPr>
        <p:spPr>
          <a:xfrm>
            <a:off x="1524000" y="452718"/>
            <a:ext cx="8526834" cy="842682"/>
          </a:xfrm>
        </p:spPr>
        <p:txBody>
          <a:bodyPr/>
          <a:lstStyle/>
          <a:p>
            <a:r>
              <a:rPr lang="en-US" dirty="0"/>
              <a:t>Resources-Books</a:t>
            </a:r>
          </a:p>
        </p:txBody>
      </p:sp>
      <p:sp>
        <p:nvSpPr>
          <p:cNvPr id="3" name="Content Placeholder 2">
            <a:extLst>
              <a:ext uri="{FF2B5EF4-FFF2-40B4-BE49-F238E27FC236}">
                <a16:creationId xmlns:a16="http://schemas.microsoft.com/office/drawing/2014/main" id="{5A0713BD-69D0-477F-B9BA-D1BF6B578F64}"/>
              </a:ext>
            </a:extLst>
          </p:cNvPr>
          <p:cNvSpPr>
            <a:spLocks noGrp="1"/>
          </p:cNvSpPr>
          <p:nvPr>
            <p:ph idx="1"/>
          </p:nvPr>
        </p:nvSpPr>
        <p:spPr>
          <a:xfrm>
            <a:off x="1600200" y="1672861"/>
            <a:ext cx="8526834" cy="4724400"/>
          </a:xfrm>
        </p:spPr>
        <p:txBody>
          <a:bodyPr>
            <a:normAutofit/>
          </a:bodyPr>
          <a:lstStyle/>
          <a:p>
            <a:pPr marL="457200" lvl="1" indent="0">
              <a:buNone/>
            </a:pPr>
            <a:r>
              <a:rPr lang="en-US" sz="2000" i="1" dirty="0">
                <a:solidFill>
                  <a:schemeClr val="bg1"/>
                </a:solidFill>
              </a:rPr>
              <a:t>These can be ordered from www.ForwardMovement.Org</a:t>
            </a:r>
          </a:p>
          <a:p>
            <a:r>
              <a:rPr lang="en-US" dirty="0">
                <a:solidFill>
                  <a:schemeClr val="bg1"/>
                </a:solidFill>
              </a:rPr>
              <a:t>Vestry Resource Guide </a:t>
            </a:r>
            <a:r>
              <a:rPr lang="en-US" i="1" dirty="0">
                <a:solidFill>
                  <a:schemeClr val="bg1"/>
                </a:solidFill>
              </a:rPr>
              <a:t>from Episcopal Church Foundation</a:t>
            </a:r>
          </a:p>
          <a:p>
            <a:pPr marL="0" indent="0">
              <a:buNone/>
            </a:pPr>
            <a:r>
              <a:rPr lang="en-US" i="1" dirty="0">
                <a:solidFill>
                  <a:schemeClr val="bg1"/>
                </a:solidFill>
              </a:rPr>
              <a:t>	Available in English, y en Español</a:t>
            </a:r>
          </a:p>
          <a:p>
            <a:r>
              <a:rPr lang="en-US" dirty="0">
                <a:solidFill>
                  <a:schemeClr val="bg1"/>
                </a:solidFill>
              </a:rPr>
              <a:t>Finance Resource Guide </a:t>
            </a:r>
            <a:r>
              <a:rPr lang="en-US" i="1" dirty="0">
                <a:solidFill>
                  <a:schemeClr val="bg1"/>
                </a:solidFill>
              </a:rPr>
              <a:t>from Episcopal Church Foundation</a:t>
            </a:r>
          </a:p>
          <a:p>
            <a:pPr marL="0" indent="0">
              <a:buNone/>
            </a:pPr>
            <a:r>
              <a:rPr lang="en-US" i="1" dirty="0">
                <a:solidFill>
                  <a:schemeClr val="bg1"/>
                </a:solidFill>
              </a:rPr>
              <a:t>	</a:t>
            </a:r>
          </a:p>
          <a:p>
            <a:pPr marL="0" indent="0">
              <a:buNone/>
            </a:pPr>
            <a:r>
              <a:rPr lang="en-US" i="1" dirty="0">
                <a:solidFill>
                  <a:schemeClr val="bg1"/>
                </a:solidFill>
              </a:rPr>
              <a:t>	This can be ordered from www.Churchpublishing.org</a:t>
            </a:r>
            <a:endParaRPr lang="en-US" dirty="0">
              <a:solidFill>
                <a:schemeClr val="bg1"/>
              </a:solidFill>
            </a:endParaRPr>
          </a:p>
          <a:p>
            <a:r>
              <a:rPr lang="en-US" dirty="0">
                <a:solidFill>
                  <a:schemeClr val="bg1"/>
                </a:solidFill>
              </a:rPr>
              <a:t>Financial Management for Episcopal Parishes by James B. Jordan</a:t>
            </a:r>
          </a:p>
          <a:p>
            <a:pPr marL="0" indent="0">
              <a:buNone/>
            </a:pPr>
            <a:r>
              <a:rPr lang="en-US" i="1" dirty="0">
                <a:solidFill>
                  <a:schemeClr val="bg1"/>
                </a:solidFill>
              </a:rPr>
              <a:t>	</a:t>
            </a:r>
            <a:endParaRPr lang="en-US" dirty="0">
              <a:solidFill>
                <a:schemeClr val="bg1"/>
              </a:solidFill>
            </a:endParaRPr>
          </a:p>
        </p:txBody>
      </p:sp>
      <p:sp>
        <p:nvSpPr>
          <p:cNvPr id="4" name="Slide Number Placeholder 3">
            <a:extLst>
              <a:ext uri="{FF2B5EF4-FFF2-40B4-BE49-F238E27FC236}">
                <a16:creationId xmlns:a16="http://schemas.microsoft.com/office/drawing/2014/main" id="{CC4B2C9C-5E39-4E27-9FED-E3E4558E0399}"/>
              </a:ext>
            </a:extLst>
          </p:cNvPr>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1220964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97E4D-8300-44F5-9DD6-7BE8F99C4B43}"/>
              </a:ext>
            </a:extLst>
          </p:cNvPr>
          <p:cNvSpPr>
            <a:spLocks noGrp="1"/>
          </p:cNvSpPr>
          <p:nvPr>
            <p:ph type="title"/>
          </p:nvPr>
        </p:nvSpPr>
        <p:spPr>
          <a:xfrm>
            <a:off x="2438400" y="6322446"/>
            <a:ext cx="8526834" cy="385482"/>
          </a:xfrm>
        </p:spPr>
        <p:txBody>
          <a:bodyPr/>
          <a:lstStyle/>
          <a:p>
            <a:r>
              <a:rPr lang="en-US" sz="1600" b="1" dirty="0"/>
              <a:t>http://www.epicenter.org/diocese/the-office-of-financial-services/</a:t>
            </a:r>
          </a:p>
        </p:txBody>
      </p:sp>
      <p:sp>
        <p:nvSpPr>
          <p:cNvPr id="4" name="Slide Number Placeholder 3">
            <a:extLst>
              <a:ext uri="{FF2B5EF4-FFF2-40B4-BE49-F238E27FC236}">
                <a16:creationId xmlns:a16="http://schemas.microsoft.com/office/drawing/2014/main" id="{C0DB4724-C323-4126-A19C-30FC11E8678C}"/>
              </a:ext>
            </a:extLst>
          </p:cNvPr>
          <p:cNvSpPr>
            <a:spLocks noGrp="1"/>
          </p:cNvSpPr>
          <p:nvPr>
            <p:ph type="sldNum" sz="quarter" idx="12"/>
          </p:nvPr>
        </p:nvSpPr>
        <p:spPr/>
        <p:txBody>
          <a:bodyPr/>
          <a:lstStyle/>
          <a:p>
            <a:fld id="{D57F1E4F-1CFF-5643-939E-02111984F565}" type="slidenum">
              <a:rPr lang="en-US" smtClean="0"/>
              <a:t>32</a:t>
            </a:fld>
            <a:endParaRPr lang="en-US" dirty="0"/>
          </a:p>
        </p:txBody>
      </p:sp>
      <p:sp>
        <p:nvSpPr>
          <p:cNvPr id="8" name="Rectangle 7">
            <a:extLst>
              <a:ext uri="{FF2B5EF4-FFF2-40B4-BE49-F238E27FC236}">
                <a16:creationId xmlns:a16="http://schemas.microsoft.com/office/drawing/2014/main" id="{A5DD4879-88F0-43D1-B315-272205FA6376}"/>
              </a:ext>
            </a:extLst>
          </p:cNvPr>
          <p:cNvSpPr/>
          <p:nvPr/>
        </p:nvSpPr>
        <p:spPr>
          <a:xfrm>
            <a:off x="1981200" y="198012"/>
            <a:ext cx="2248308" cy="584775"/>
          </a:xfrm>
          <a:prstGeom prst="rect">
            <a:avLst/>
          </a:prstGeom>
        </p:spPr>
        <p:txBody>
          <a:bodyPr wrap="none">
            <a:spAutoFit/>
          </a:bodyPr>
          <a:lstStyle/>
          <a:p>
            <a:r>
              <a:rPr lang="en-US" sz="3200" b="1" dirty="0">
                <a:solidFill>
                  <a:prstClr val="black"/>
                </a:solidFill>
                <a:ea typeface="+mj-ea"/>
                <a:cs typeface="+mj-cs"/>
              </a:rPr>
              <a:t>Webpage: </a:t>
            </a:r>
            <a:endParaRPr lang="en-US" dirty="0"/>
          </a:p>
        </p:txBody>
      </p:sp>
      <p:pic>
        <p:nvPicPr>
          <p:cNvPr id="7" name="Picture 6">
            <a:extLst>
              <a:ext uri="{FF2B5EF4-FFF2-40B4-BE49-F238E27FC236}">
                <a16:creationId xmlns:a16="http://schemas.microsoft.com/office/drawing/2014/main" id="{A607543D-5129-493B-87DE-CF08B2A71CFC}"/>
              </a:ext>
            </a:extLst>
          </p:cNvPr>
          <p:cNvPicPr>
            <a:picLocks noChangeAspect="1"/>
          </p:cNvPicPr>
          <p:nvPr/>
        </p:nvPicPr>
        <p:blipFill>
          <a:blip r:embed="rId3"/>
          <a:stretch>
            <a:fillRect/>
          </a:stretch>
        </p:blipFill>
        <p:spPr>
          <a:xfrm>
            <a:off x="4419600" y="304800"/>
            <a:ext cx="4143375" cy="5867400"/>
          </a:xfrm>
          <a:prstGeom prst="rect">
            <a:avLst/>
          </a:prstGeom>
        </p:spPr>
      </p:pic>
    </p:spTree>
    <p:extLst>
      <p:ext uri="{BB962C8B-B14F-4D97-AF65-F5344CB8AC3E}">
        <p14:creationId xmlns:p14="http://schemas.microsoft.com/office/powerpoint/2010/main" val="1108528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8CA1-DCEB-46B8-BD97-585088650080}"/>
              </a:ext>
            </a:extLst>
          </p:cNvPr>
          <p:cNvSpPr>
            <a:spLocks noGrp="1"/>
          </p:cNvSpPr>
          <p:nvPr>
            <p:ph type="title"/>
          </p:nvPr>
        </p:nvSpPr>
        <p:spPr>
          <a:xfrm>
            <a:off x="1524000" y="452718"/>
            <a:ext cx="8526834" cy="767687"/>
          </a:xfrm>
        </p:spPr>
        <p:txBody>
          <a:bodyPr/>
          <a:lstStyle/>
          <a:p>
            <a:r>
              <a:rPr lang="en-US" dirty="0"/>
              <a:t>Separation of Functions: Positions</a:t>
            </a:r>
          </a:p>
        </p:txBody>
      </p:sp>
      <p:sp>
        <p:nvSpPr>
          <p:cNvPr id="4" name="Slide Number Placeholder 3">
            <a:extLst>
              <a:ext uri="{FF2B5EF4-FFF2-40B4-BE49-F238E27FC236}">
                <a16:creationId xmlns:a16="http://schemas.microsoft.com/office/drawing/2014/main" id="{1B1CDD50-C80E-4C03-B758-175BCC5C2920}"/>
              </a:ext>
            </a:extLst>
          </p:cNvPr>
          <p:cNvSpPr>
            <a:spLocks noGrp="1"/>
          </p:cNvSpPr>
          <p:nvPr>
            <p:ph type="sldNum" sz="quarter" idx="12"/>
          </p:nvPr>
        </p:nvSpPr>
        <p:spPr/>
        <p:txBody>
          <a:bodyPr/>
          <a:lstStyle/>
          <a:p>
            <a:fld id="{D57F1E4F-1CFF-5643-939E-02111984F565}" type="slidenum">
              <a:rPr lang="en-US" smtClean="0"/>
              <a:t>4</a:t>
            </a:fld>
            <a:endParaRPr lang="en-US" dirty="0"/>
          </a:p>
        </p:txBody>
      </p:sp>
      <p:pic>
        <p:nvPicPr>
          <p:cNvPr id="6" name="Picture 5" descr="A person posing for the camera&#10;&#10;Description automatically generated">
            <a:extLst>
              <a:ext uri="{FF2B5EF4-FFF2-40B4-BE49-F238E27FC236}">
                <a16:creationId xmlns:a16="http://schemas.microsoft.com/office/drawing/2014/main" id="{CC1177BA-D3C4-4CEC-942A-DD081FED9691}"/>
              </a:ext>
            </a:extLst>
          </p:cNvPr>
          <p:cNvPicPr>
            <a:picLocks noChangeAspect="1"/>
          </p:cNvPicPr>
          <p:nvPr/>
        </p:nvPicPr>
        <p:blipFill>
          <a:blip r:embed="rId3"/>
          <a:stretch>
            <a:fillRect/>
          </a:stretch>
        </p:blipFill>
        <p:spPr>
          <a:xfrm>
            <a:off x="1676400" y="1077092"/>
            <a:ext cx="9524019" cy="5332201"/>
          </a:xfrm>
          <a:prstGeom prst="rect">
            <a:avLst/>
          </a:prstGeom>
        </p:spPr>
      </p:pic>
    </p:spTree>
    <p:extLst>
      <p:ext uri="{BB962C8B-B14F-4D97-AF65-F5344CB8AC3E}">
        <p14:creationId xmlns:p14="http://schemas.microsoft.com/office/powerpoint/2010/main" val="90653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15EEF-8EBC-E749-996B-27995334A073}"/>
              </a:ext>
            </a:extLst>
          </p:cNvPr>
          <p:cNvSpPr>
            <a:spLocks noGrp="1"/>
          </p:cNvSpPr>
          <p:nvPr>
            <p:ph type="title"/>
          </p:nvPr>
        </p:nvSpPr>
        <p:spPr/>
        <p:txBody>
          <a:bodyPr/>
          <a:lstStyle/>
          <a:p>
            <a:r>
              <a:rPr lang="en-US" dirty="0"/>
              <a:t>Financial Role of Vestry</a:t>
            </a:r>
          </a:p>
        </p:txBody>
      </p:sp>
      <p:sp>
        <p:nvSpPr>
          <p:cNvPr id="3" name="Content Placeholder 2">
            <a:extLst>
              <a:ext uri="{FF2B5EF4-FFF2-40B4-BE49-F238E27FC236}">
                <a16:creationId xmlns:a16="http://schemas.microsoft.com/office/drawing/2014/main" id="{CC95C6CD-5B44-2B42-BC51-AC4C145DE744}"/>
              </a:ext>
            </a:extLst>
          </p:cNvPr>
          <p:cNvSpPr>
            <a:spLocks noGrp="1"/>
          </p:cNvSpPr>
          <p:nvPr>
            <p:ph idx="1"/>
          </p:nvPr>
        </p:nvSpPr>
        <p:spPr>
          <a:xfrm>
            <a:off x="1524000" y="1447800"/>
            <a:ext cx="8526834" cy="4724400"/>
          </a:xfrm>
        </p:spPr>
        <p:txBody>
          <a:bodyPr>
            <a:normAutofit/>
          </a:bodyPr>
          <a:lstStyle/>
          <a:p>
            <a:r>
              <a:rPr lang="en-US" dirty="0">
                <a:solidFill>
                  <a:schemeClr val="bg1"/>
                </a:solidFill>
              </a:rPr>
              <a:t>Assure adequate Financial Controls</a:t>
            </a:r>
          </a:p>
          <a:p>
            <a:r>
              <a:rPr lang="en-US" dirty="0">
                <a:solidFill>
                  <a:schemeClr val="bg1"/>
                </a:solidFill>
              </a:rPr>
              <a:t>Appoint Key Finance Positions</a:t>
            </a:r>
          </a:p>
          <a:p>
            <a:r>
              <a:rPr lang="en-US" dirty="0">
                <a:solidFill>
                  <a:schemeClr val="bg1"/>
                </a:solidFill>
              </a:rPr>
              <a:t>Assign responsibility for the Stewardship of programs, ministries, facilities, and property of the church</a:t>
            </a:r>
          </a:p>
          <a:p>
            <a:r>
              <a:rPr lang="en-US" dirty="0">
                <a:solidFill>
                  <a:schemeClr val="bg1"/>
                </a:solidFill>
              </a:rPr>
              <a:t>Appoint the Finance Committee</a:t>
            </a:r>
          </a:p>
          <a:p>
            <a:r>
              <a:rPr lang="en-US" dirty="0">
                <a:solidFill>
                  <a:schemeClr val="bg1"/>
                </a:solidFill>
              </a:rPr>
              <a:t>Establish and approve annual </a:t>
            </a:r>
            <a:r>
              <a:rPr lang="en-US" i="1" dirty="0">
                <a:solidFill>
                  <a:schemeClr val="bg1"/>
                </a:solidFill>
              </a:rPr>
              <a:t>Revenue Forecast </a:t>
            </a:r>
          </a:p>
          <a:p>
            <a:r>
              <a:rPr lang="en-US" dirty="0">
                <a:solidFill>
                  <a:schemeClr val="bg1"/>
                </a:solidFill>
              </a:rPr>
              <a:t>Annual Stewardship Campaign</a:t>
            </a:r>
          </a:p>
          <a:p>
            <a:r>
              <a:rPr lang="en-US" dirty="0">
                <a:solidFill>
                  <a:schemeClr val="bg1"/>
                </a:solidFill>
              </a:rPr>
              <a:t>Direct development of, and approve annual Budget (and any changes thereto)</a:t>
            </a:r>
          </a:p>
          <a:p>
            <a:r>
              <a:rPr lang="en-US" dirty="0">
                <a:solidFill>
                  <a:schemeClr val="bg1"/>
                </a:solidFill>
              </a:rPr>
              <a:t>Appoint the Annual Audit Committee</a:t>
            </a:r>
          </a:p>
        </p:txBody>
      </p:sp>
      <p:sp>
        <p:nvSpPr>
          <p:cNvPr id="4" name="Slide Number Placeholder 3">
            <a:extLst>
              <a:ext uri="{FF2B5EF4-FFF2-40B4-BE49-F238E27FC236}">
                <a16:creationId xmlns:a16="http://schemas.microsoft.com/office/drawing/2014/main" id="{0CDC27BC-AF3D-B04B-8514-16A149116F6A}"/>
              </a:ext>
            </a:extLst>
          </p:cNvPr>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4292673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4F03-1D32-4892-A303-08F753EBDD77}"/>
              </a:ext>
            </a:extLst>
          </p:cNvPr>
          <p:cNvSpPr>
            <a:spLocks noGrp="1"/>
          </p:cNvSpPr>
          <p:nvPr>
            <p:ph type="title"/>
          </p:nvPr>
        </p:nvSpPr>
        <p:spPr/>
        <p:txBody>
          <a:bodyPr/>
          <a:lstStyle/>
          <a:p>
            <a:r>
              <a:rPr lang="en-US" dirty="0"/>
              <a:t>Assuring adequate financial controls reduces risk of Fraud</a:t>
            </a:r>
          </a:p>
        </p:txBody>
      </p:sp>
      <p:sp>
        <p:nvSpPr>
          <p:cNvPr id="3" name="Content Placeholder 2">
            <a:extLst>
              <a:ext uri="{FF2B5EF4-FFF2-40B4-BE49-F238E27FC236}">
                <a16:creationId xmlns:a16="http://schemas.microsoft.com/office/drawing/2014/main" id="{339939C2-6F87-4A3F-A7E5-9DA6687B7120}"/>
              </a:ext>
            </a:extLst>
          </p:cNvPr>
          <p:cNvSpPr>
            <a:spLocks noGrp="1"/>
          </p:cNvSpPr>
          <p:nvPr>
            <p:ph idx="1"/>
          </p:nvPr>
        </p:nvSpPr>
        <p:spPr>
          <a:xfrm>
            <a:off x="1524000" y="2240358"/>
            <a:ext cx="8526834" cy="3124200"/>
          </a:xfrm>
        </p:spPr>
        <p:txBody>
          <a:bodyPr>
            <a:normAutofit/>
          </a:bodyPr>
          <a:lstStyle/>
          <a:p>
            <a:r>
              <a:rPr lang="en-US" sz="2400" b="1" dirty="0">
                <a:solidFill>
                  <a:schemeClr val="bg1"/>
                </a:solidFill>
              </a:rPr>
              <a:t>Fraud can be perpetrated by:</a:t>
            </a:r>
          </a:p>
          <a:p>
            <a:pPr lvl="1"/>
            <a:r>
              <a:rPr lang="en-US" sz="2000" dirty="0">
                <a:solidFill>
                  <a:schemeClr val="bg1"/>
                </a:solidFill>
              </a:rPr>
              <a:t>Outright theft</a:t>
            </a:r>
          </a:p>
          <a:p>
            <a:pPr lvl="1"/>
            <a:r>
              <a:rPr lang="en-US" sz="2000" dirty="0">
                <a:solidFill>
                  <a:schemeClr val="bg1"/>
                </a:solidFill>
              </a:rPr>
              <a:t>Not recording transactions in the books</a:t>
            </a:r>
          </a:p>
          <a:p>
            <a:pPr lvl="1"/>
            <a:r>
              <a:rPr lang="en-US" sz="2000" dirty="0">
                <a:solidFill>
                  <a:schemeClr val="bg1"/>
                </a:solidFill>
              </a:rPr>
              <a:t>Falsely recording transactions in the books</a:t>
            </a:r>
          </a:p>
          <a:p>
            <a:pPr lvl="1"/>
            <a:r>
              <a:rPr lang="en-US" sz="2000" dirty="0">
                <a:solidFill>
                  <a:schemeClr val="bg1"/>
                </a:solidFill>
              </a:rPr>
              <a:t>Lack of control of the offering receipts</a:t>
            </a:r>
          </a:p>
          <a:p>
            <a:endParaRPr lang="en-US" dirty="0">
              <a:solidFill>
                <a:schemeClr val="bg1"/>
              </a:solidFill>
            </a:endParaRPr>
          </a:p>
        </p:txBody>
      </p:sp>
      <p:sp>
        <p:nvSpPr>
          <p:cNvPr id="4" name="Slide Number Placeholder 3">
            <a:extLst>
              <a:ext uri="{FF2B5EF4-FFF2-40B4-BE49-F238E27FC236}">
                <a16:creationId xmlns:a16="http://schemas.microsoft.com/office/drawing/2014/main" id="{4206069A-EA25-4967-BBCA-652E620AFCFB}"/>
              </a:ext>
            </a:extLst>
          </p:cNvPr>
          <p:cNvSpPr>
            <a:spLocks noGrp="1"/>
          </p:cNvSpPr>
          <p:nvPr>
            <p:ph type="sldNum" sz="quarter" idx="12"/>
          </p:nvPr>
        </p:nvSpPr>
        <p:spPr/>
        <p:txBody>
          <a:bodyPr/>
          <a:lstStyle/>
          <a:p>
            <a:fld id="{D57F1E4F-1CFF-5643-939E-02111984F565}" type="slidenum">
              <a:rPr lang="en-US" smtClean="0"/>
              <a:t>6</a:t>
            </a:fld>
            <a:endParaRPr lang="en-US" dirty="0"/>
          </a:p>
        </p:txBody>
      </p:sp>
      <p:pic>
        <p:nvPicPr>
          <p:cNvPr id="6" name="Picture 5" descr="A picture containing drawing&#10;&#10;Description automatically generated">
            <a:extLst>
              <a:ext uri="{FF2B5EF4-FFF2-40B4-BE49-F238E27FC236}">
                <a16:creationId xmlns:a16="http://schemas.microsoft.com/office/drawing/2014/main" id="{FF30B64E-F3C3-41B5-9E15-7884D5E540E6}"/>
              </a:ext>
            </a:extLst>
          </p:cNvPr>
          <p:cNvPicPr>
            <a:picLocks noChangeAspect="1"/>
          </p:cNvPicPr>
          <p:nvPr/>
        </p:nvPicPr>
        <p:blipFill>
          <a:blip r:embed="rId3"/>
          <a:stretch>
            <a:fillRect/>
          </a:stretch>
        </p:blipFill>
        <p:spPr>
          <a:xfrm>
            <a:off x="7467600" y="2240358"/>
            <a:ext cx="3647304" cy="2636441"/>
          </a:xfrm>
          <a:prstGeom prst="rect">
            <a:avLst/>
          </a:prstGeom>
        </p:spPr>
      </p:pic>
    </p:spTree>
    <p:extLst>
      <p:ext uri="{BB962C8B-B14F-4D97-AF65-F5344CB8AC3E}">
        <p14:creationId xmlns:p14="http://schemas.microsoft.com/office/powerpoint/2010/main" val="4062793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0DCAC-FCDC-4DE9-B408-574ABEEDDBE4}"/>
              </a:ext>
            </a:extLst>
          </p:cNvPr>
          <p:cNvSpPr>
            <a:spLocks noGrp="1"/>
          </p:cNvSpPr>
          <p:nvPr>
            <p:ph type="title"/>
          </p:nvPr>
        </p:nvSpPr>
        <p:spPr/>
        <p:txBody>
          <a:bodyPr/>
          <a:lstStyle/>
          <a:p>
            <a:r>
              <a:rPr lang="en-US" dirty="0"/>
              <a:t>Internal Controls</a:t>
            </a:r>
          </a:p>
        </p:txBody>
      </p:sp>
      <p:sp>
        <p:nvSpPr>
          <p:cNvPr id="4" name="Slide Number Placeholder 3">
            <a:extLst>
              <a:ext uri="{FF2B5EF4-FFF2-40B4-BE49-F238E27FC236}">
                <a16:creationId xmlns:a16="http://schemas.microsoft.com/office/drawing/2014/main" id="{AC6132C5-433A-4ABC-B78C-91D0884B2CC7}"/>
              </a:ext>
            </a:extLst>
          </p:cNvPr>
          <p:cNvSpPr>
            <a:spLocks noGrp="1"/>
          </p:cNvSpPr>
          <p:nvPr>
            <p:ph type="sldNum" sz="quarter" idx="12"/>
          </p:nvPr>
        </p:nvSpPr>
        <p:spPr/>
        <p:txBody>
          <a:bodyPr/>
          <a:lstStyle/>
          <a:p>
            <a:fld id="{D57F1E4F-1CFF-5643-939E-02111984F565}" type="slidenum">
              <a:rPr lang="en-US" smtClean="0"/>
              <a:t>7</a:t>
            </a:fld>
            <a:endParaRPr lang="en-US" dirty="0"/>
          </a:p>
        </p:txBody>
      </p:sp>
      <p:sp>
        <p:nvSpPr>
          <p:cNvPr id="5" name="Content Placeholder 2">
            <a:extLst>
              <a:ext uri="{FF2B5EF4-FFF2-40B4-BE49-F238E27FC236}">
                <a16:creationId xmlns:a16="http://schemas.microsoft.com/office/drawing/2014/main" id="{56A628FA-B143-4AEE-8E52-4D669C1D89B7}"/>
              </a:ext>
            </a:extLst>
          </p:cNvPr>
          <p:cNvSpPr>
            <a:spLocks noGrp="1"/>
          </p:cNvSpPr>
          <p:nvPr>
            <p:ph idx="1"/>
          </p:nvPr>
        </p:nvSpPr>
        <p:spPr>
          <a:xfrm>
            <a:off x="1524000" y="1295400"/>
            <a:ext cx="8526834" cy="4876800"/>
          </a:xfrm>
        </p:spPr>
        <p:txBody>
          <a:bodyPr>
            <a:normAutofit fontScale="92500" lnSpcReduction="10000"/>
          </a:bodyPr>
          <a:lstStyle/>
          <a:p>
            <a:pPr marL="0" indent="0">
              <a:buNone/>
            </a:pPr>
            <a:r>
              <a:rPr lang="en-US" dirty="0">
                <a:solidFill>
                  <a:schemeClr val="bg1"/>
                </a:solidFill>
              </a:rPr>
              <a:t>Key points to remember when setting or reviewing your controls:</a:t>
            </a:r>
          </a:p>
          <a:p>
            <a:endParaRPr lang="en-US" dirty="0">
              <a:solidFill>
                <a:schemeClr val="bg1"/>
              </a:solidFill>
            </a:endParaRPr>
          </a:p>
          <a:p>
            <a:r>
              <a:rPr lang="en-US" dirty="0">
                <a:solidFill>
                  <a:schemeClr val="bg1"/>
                </a:solidFill>
              </a:rPr>
              <a:t>Internal controls will aid in the creation of an audit trail</a:t>
            </a:r>
          </a:p>
          <a:p>
            <a:r>
              <a:rPr lang="en-US" dirty="0">
                <a:solidFill>
                  <a:schemeClr val="bg1"/>
                </a:solidFill>
              </a:rPr>
              <a:t>Segregation of Duties</a:t>
            </a:r>
          </a:p>
          <a:p>
            <a:pPr lvl="1"/>
            <a:r>
              <a:rPr lang="en-US" dirty="0">
                <a:solidFill>
                  <a:schemeClr val="bg1"/>
                </a:solidFill>
              </a:rPr>
              <a:t>No one person should handle all aspects of a single transaction. The responsibility for authorization, accounting for and custody of the related asses must be separated. </a:t>
            </a:r>
          </a:p>
          <a:p>
            <a:r>
              <a:rPr lang="en-US" dirty="0">
                <a:solidFill>
                  <a:schemeClr val="bg1"/>
                </a:solidFill>
              </a:rPr>
              <a:t>A transaction involves 5 steps: Request, Approval, Authorization, Execution and Recording</a:t>
            </a:r>
          </a:p>
          <a:p>
            <a:pPr lvl="1"/>
            <a:r>
              <a:rPr lang="en-US" dirty="0">
                <a:solidFill>
                  <a:schemeClr val="bg1"/>
                </a:solidFill>
              </a:rPr>
              <a:t>Signers – Individuals authorized by the Vestry to conduct banking transactions on behalf of the church. </a:t>
            </a:r>
          </a:p>
          <a:p>
            <a:r>
              <a:rPr lang="en-US" dirty="0">
                <a:solidFill>
                  <a:schemeClr val="bg1"/>
                </a:solidFill>
              </a:rPr>
              <a:t>Authority levels are defined by Vestry</a:t>
            </a:r>
          </a:p>
          <a:p>
            <a:pPr lvl="1"/>
            <a:r>
              <a:rPr lang="en-US" b="1" i="1" dirty="0">
                <a:solidFill>
                  <a:schemeClr val="bg1"/>
                </a:solidFill>
              </a:rPr>
              <a:t>Remember:</a:t>
            </a:r>
            <a:r>
              <a:rPr lang="en-US" dirty="0">
                <a:solidFill>
                  <a:schemeClr val="bg1"/>
                </a:solidFill>
              </a:rPr>
              <a:t> Control systems only work if authority and responsibility levels are defined </a:t>
            </a:r>
            <a:r>
              <a:rPr lang="en-US" sz="2800" b="1" i="1" u="sng" dirty="0">
                <a:solidFill>
                  <a:schemeClr val="bg1"/>
                </a:solidFill>
              </a:rPr>
              <a:t>and</a:t>
            </a:r>
            <a:r>
              <a:rPr lang="en-US" dirty="0">
                <a:solidFill>
                  <a:schemeClr val="bg1"/>
                </a:solidFill>
              </a:rPr>
              <a:t> this structure of responsibility is known within the organization. </a:t>
            </a:r>
          </a:p>
          <a:p>
            <a:pPr lvl="2"/>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2522702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13E03A4-3C69-4A03-BA5A-0AD897C4CB16}"/>
              </a:ext>
            </a:extLst>
          </p:cNvPr>
          <p:cNvSpPr txBox="1">
            <a:spLocks/>
          </p:cNvSpPr>
          <p:nvPr/>
        </p:nvSpPr>
        <p:spPr>
          <a:xfrm>
            <a:off x="1066800" y="1370395"/>
            <a:ext cx="8526834" cy="67056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Tx/>
              <a:buBlip>
                <a:blip r:embed="rId3"/>
              </a:buBlip>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US" dirty="0">
              <a:solidFill>
                <a:schemeClr val="bg1"/>
              </a:solidFill>
            </a:endParaRPr>
          </a:p>
          <a:p>
            <a:pPr lvl="1"/>
            <a:endParaRPr lang="en-US" dirty="0">
              <a:solidFill>
                <a:schemeClr val="bg1"/>
              </a:solidFill>
            </a:endParaRPr>
          </a:p>
        </p:txBody>
      </p:sp>
      <p:sp>
        <p:nvSpPr>
          <p:cNvPr id="2" name="Title 1">
            <a:extLst>
              <a:ext uri="{FF2B5EF4-FFF2-40B4-BE49-F238E27FC236}">
                <a16:creationId xmlns:a16="http://schemas.microsoft.com/office/drawing/2014/main" id="{0AD15EEF-8EBC-E749-996B-27995334A073}"/>
              </a:ext>
            </a:extLst>
          </p:cNvPr>
          <p:cNvSpPr>
            <a:spLocks noGrp="1"/>
          </p:cNvSpPr>
          <p:nvPr>
            <p:ph type="title"/>
          </p:nvPr>
        </p:nvSpPr>
        <p:spPr>
          <a:xfrm>
            <a:off x="1524000" y="452718"/>
            <a:ext cx="8526834" cy="767687"/>
          </a:xfrm>
        </p:spPr>
        <p:txBody>
          <a:bodyPr/>
          <a:lstStyle/>
          <a:p>
            <a:r>
              <a:rPr lang="en-US" dirty="0"/>
              <a:t>Internal Controls – Recap</a:t>
            </a:r>
            <a:br>
              <a:rPr lang="en-US" dirty="0"/>
            </a:br>
            <a:endParaRPr lang="en-US" sz="2400" dirty="0">
              <a:solidFill>
                <a:schemeClr val="bg2">
                  <a:lumMod val="60000"/>
                  <a:lumOff val="40000"/>
                </a:schemeClr>
              </a:solidFill>
            </a:endParaRPr>
          </a:p>
        </p:txBody>
      </p:sp>
      <p:sp>
        <p:nvSpPr>
          <p:cNvPr id="3" name="Content Placeholder 2">
            <a:extLst>
              <a:ext uri="{FF2B5EF4-FFF2-40B4-BE49-F238E27FC236}">
                <a16:creationId xmlns:a16="http://schemas.microsoft.com/office/drawing/2014/main" id="{CC95C6CD-5B44-2B42-BC51-AC4C145DE744}"/>
              </a:ext>
            </a:extLst>
          </p:cNvPr>
          <p:cNvSpPr>
            <a:spLocks noGrp="1"/>
          </p:cNvSpPr>
          <p:nvPr>
            <p:ph idx="1"/>
          </p:nvPr>
        </p:nvSpPr>
        <p:spPr>
          <a:xfrm>
            <a:off x="1524000" y="4267200"/>
            <a:ext cx="8526834" cy="6705600"/>
          </a:xfrm>
        </p:spPr>
        <p:txBody>
          <a:bodyPr>
            <a:normAutofit/>
          </a:bodyPr>
          <a:lstStyle/>
          <a:p>
            <a:r>
              <a:rPr lang="en-US" dirty="0">
                <a:solidFill>
                  <a:schemeClr val="bg1"/>
                </a:solidFill>
              </a:rPr>
              <a:t>What are Internal Controls designed to prevent or identify:</a:t>
            </a:r>
          </a:p>
          <a:p>
            <a:pPr marL="457200" lvl="1" indent="0">
              <a:buNone/>
            </a:pPr>
            <a:endParaRPr lang="en-US" dirty="0">
              <a:solidFill>
                <a:schemeClr val="bg1"/>
              </a:solidFill>
            </a:endParaRPr>
          </a:p>
        </p:txBody>
      </p:sp>
      <p:sp>
        <p:nvSpPr>
          <p:cNvPr id="4" name="Slide Number Placeholder 3">
            <a:extLst>
              <a:ext uri="{FF2B5EF4-FFF2-40B4-BE49-F238E27FC236}">
                <a16:creationId xmlns:a16="http://schemas.microsoft.com/office/drawing/2014/main" id="{0CDC27BC-AF3D-B04B-8514-16A149116F6A}"/>
              </a:ext>
            </a:extLst>
          </p:cNvPr>
          <p:cNvSpPr>
            <a:spLocks noGrp="1"/>
          </p:cNvSpPr>
          <p:nvPr>
            <p:ph type="sldNum" sz="quarter" idx="12"/>
          </p:nvPr>
        </p:nvSpPr>
        <p:spPr/>
        <p:txBody>
          <a:bodyPr/>
          <a:lstStyle/>
          <a:p>
            <a:fld id="{D57F1E4F-1CFF-5643-939E-02111984F565}" type="slidenum">
              <a:rPr lang="en-US" smtClean="0"/>
              <a:t>8</a:t>
            </a:fld>
            <a:endParaRPr lang="en-US" dirty="0"/>
          </a:p>
        </p:txBody>
      </p:sp>
      <p:sp>
        <p:nvSpPr>
          <p:cNvPr id="5" name="Content Placeholder 2">
            <a:extLst>
              <a:ext uri="{FF2B5EF4-FFF2-40B4-BE49-F238E27FC236}">
                <a16:creationId xmlns:a16="http://schemas.microsoft.com/office/drawing/2014/main" id="{E18E7EF4-2FC3-42CC-90AF-BC1070F29719}"/>
              </a:ext>
            </a:extLst>
          </p:cNvPr>
          <p:cNvSpPr txBox="1">
            <a:spLocks/>
          </p:cNvSpPr>
          <p:nvPr/>
        </p:nvSpPr>
        <p:spPr>
          <a:xfrm>
            <a:off x="1295400" y="1295400"/>
            <a:ext cx="8526834" cy="67056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Tx/>
              <a:buBlip>
                <a:blip r:embed="rId3"/>
              </a:buBlip>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solidFill>
                  <a:schemeClr val="bg1"/>
                </a:solidFill>
              </a:rPr>
              <a:t>Why is it important to have Internal Controls?</a:t>
            </a:r>
          </a:p>
          <a:p>
            <a:pPr marL="457200" lvl="1" indent="0">
              <a:buNone/>
            </a:pPr>
            <a:endParaRPr lang="en-US" dirty="0">
              <a:solidFill>
                <a:schemeClr val="bg1"/>
              </a:solidFill>
            </a:endParaRPr>
          </a:p>
          <a:p>
            <a:pPr marL="457200" lvl="1" indent="0">
              <a:buFont typeface=".SF NS Symbols Regular"/>
              <a:buNone/>
            </a:pPr>
            <a:endParaRPr lang="en-US" dirty="0">
              <a:solidFill>
                <a:schemeClr val="bg1"/>
              </a:solidFill>
            </a:endParaRPr>
          </a:p>
        </p:txBody>
      </p:sp>
    </p:spTree>
    <p:extLst>
      <p:ext uri="{BB962C8B-B14F-4D97-AF65-F5344CB8AC3E}">
        <p14:creationId xmlns:p14="http://schemas.microsoft.com/office/powerpoint/2010/main" val="625798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4F03-1D32-4892-A303-08F753EBDD77}"/>
              </a:ext>
            </a:extLst>
          </p:cNvPr>
          <p:cNvSpPr>
            <a:spLocks noGrp="1"/>
          </p:cNvSpPr>
          <p:nvPr>
            <p:ph type="title"/>
          </p:nvPr>
        </p:nvSpPr>
        <p:spPr/>
        <p:txBody>
          <a:bodyPr/>
          <a:lstStyle/>
          <a:p>
            <a:r>
              <a:rPr lang="en-US" dirty="0"/>
              <a:t>Annual Audits</a:t>
            </a:r>
          </a:p>
        </p:txBody>
      </p:sp>
      <p:sp>
        <p:nvSpPr>
          <p:cNvPr id="3" name="Content Placeholder 2">
            <a:extLst>
              <a:ext uri="{FF2B5EF4-FFF2-40B4-BE49-F238E27FC236}">
                <a16:creationId xmlns:a16="http://schemas.microsoft.com/office/drawing/2014/main" id="{339939C2-6F87-4A3F-A7E5-9DA6687B7120}"/>
              </a:ext>
            </a:extLst>
          </p:cNvPr>
          <p:cNvSpPr>
            <a:spLocks noGrp="1"/>
          </p:cNvSpPr>
          <p:nvPr>
            <p:ph idx="1"/>
          </p:nvPr>
        </p:nvSpPr>
        <p:spPr>
          <a:xfrm>
            <a:off x="1459832" y="2057400"/>
            <a:ext cx="8526834" cy="4648200"/>
          </a:xfrm>
        </p:spPr>
        <p:txBody>
          <a:bodyPr>
            <a:normAutofit/>
          </a:bodyPr>
          <a:lstStyle/>
          <a:p>
            <a:r>
              <a:rPr lang="en-US" b="1" dirty="0">
                <a:solidFill>
                  <a:schemeClr val="bg1"/>
                </a:solidFill>
              </a:rPr>
              <a:t>Annual Audits</a:t>
            </a:r>
          </a:p>
          <a:p>
            <a:pPr lvl="1">
              <a:buFont typeface="Arial" panose="020B0604020202020204" pitchFamily="34" charset="0"/>
              <a:buChar char="•"/>
            </a:pPr>
            <a:r>
              <a:rPr lang="en-US" dirty="0">
                <a:solidFill>
                  <a:schemeClr val="bg1"/>
                </a:solidFill>
              </a:rPr>
              <a:t>Provides Objective Insight</a:t>
            </a:r>
          </a:p>
          <a:p>
            <a:pPr lvl="1">
              <a:buFont typeface="Arial" panose="020B0604020202020204" pitchFamily="34" charset="0"/>
              <a:buChar char="•"/>
            </a:pPr>
            <a:r>
              <a:rPr lang="en-US" dirty="0">
                <a:solidFill>
                  <a:schemeClr val="bg1"/>
                </a:solidFill>
              </a:rPr>
              <a:t>Improves Efficiency of Operations</a:t>
            </a:r>
          </a:p>
          <a:p>
            <a:pPr lvl="1">
              <a:buFont typeface="Arial" panose="020B0604020202020204" pitchFamily="34" charset="0"/>
              <a:buChar char="•"/>
            </a:pPr>
            <a:r>
              <a:rPr lang="en-US" dirty="0">
                <a:solidFill>
                  <a:schemeClr val="bg1"/>
                </a:solidFill>
              </a:rPr>
              <a:t>Evaluates Risks and Protects Assets</a:t>
            </a:r>
          </a:p>
          <a:p>
            <a:pPr lvl="1">
              <a:buFont typeface="Arial" panose="020B0604020202020204" pitchFamily="34" charset="0"/>
              <a:buChar char="•"/>
            </a:pPr>
            <a:r>
              <a:rPr lang="en-US" dirty="0">
                <a:solidFill>
                  <a:schemeClr val="bg1"/>
                </a:solidFill>
              </a:rPr>
              <a:t>Assesses Controls</a:t>
            </a:r>
          </a:p>
          <a:p>
            <a:pPr lvl="1">
              <a:buFont typeface="Arial" panose="020B0604020202020204" pitchFamily="34" charset="0"/>
              <a:buChar char="•"/>
            </a:pPr>
            <a:r>
              <a:rPr lang="en-US" dirty="0">
                <a:solidFill>
                  <a:schemeClr val="bg1"/>
                </a:solidFill>
              </a:rPr>
              <a:t>Ensures Compliance with Laws and Regulations</a:t>
            </a:r>
          </a:p>
          <a:p>
            <a:pPr marL="457200" lvl="1" indent="0">
              <a:buNone/>
            </a:pPr>
            <a:endParaRPr lang="en-US" dirty="0">
              <a:solidFill>
                <a:schemeClr val="bg1"/>
              </a:solidFill>
            </a:endParaRPr>
          </a:p>
          <a:p>
            <a:endParaRPr lang="en-US" dirty="0">
              <a:solidFill>
                <a:schemeClr val="bg1"/>
              </a:solidFill>
            </a:endParaRPr>
          </a:p>
        </p:txBody>
      </p:sp>
      <p:sp>
        <p:nvSpPr>
          <p:cNvPr id="4" name="Slide Number Placeholder 3">
            <a:extLst>
              <a:ext uri="{FF2B5EF4-FFF2-40B4-BE49-F238E27FC236}">
                <a16:creationId xmlns:a16="http://schemas.microsoft.com/office/drawing/2014/main" id="{4206069A-EA25-4967-BBCA-652E620AFCFB}"/>
              </a:ext>
            </a:extLst>
          </p:cNvPr>
          <p:cNvSpPr>
            <a:spLocks noGrp="1"/>
          </p:cNvSpPr>
          <p:nvPr>
            <p:ph type="sldNum" sz="quarter" idx="12"/>
          </p:nvPr>
        </p:nvSpPr>
        <p:spPr/>
        <p:txBody>
          <a:bodyPr/>
          <a:lstStyle/>
          <a:p>
            <a:fld id="{D57F1E4F-1CFF-5643-939E-02111984F565}" type="slidenum">
              <a:rPr lang="en-US" smtClean="0"/>
              <a:t>9</a:t>
            </a:fld>
            <a:endParaRPr lang="en-US" dirty="0"/>
          </a:p>
        </p:txBody>
      </p:sp>
      <p:pic>
        <p:nvPicPr>
          <p:cNvPr id="6" name="Picture 5">
            <a:extLst>
              <a:ext uri="{FF2B5EF4-FFF2-40B4-BE49-F238E27FC236}">
                <a16:creationId xmlns:a16="http://schemas.microsoft.com/office/drawing/2014/main" id="{FF30B64E-F3C3-41B5-9E15-7884D5E540E6}"/>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7479485" y="2213232"/>
            <a:ext cx="3647304" cy="2431536"/>
          </a:xfrm>
          <a:prstGeom prst="rect">
            <a:avLst/>
          </a:prstGeom>
        </p:spPr>
      </p:pic>
    </p:spTree>
    <p:extLst>
      <p:ext uri="{BB962C8B-B14F-4D97-AF65-F5344CB8AC3E}">
        <p14:creationId xmlns:p14="http://schemas.microsoft.com/office/powerpoint/2010/main" val="27813181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Presentation1" id="{984A057A-306C-7F4F-BF86-5C813C301C3D}" vid="{904F8EA7-75D2-E042-9E35-DB22D9613B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000000"/>
    </a:dk1>
    <a:lt1>
      <a:srgbClr val="FFFFFF"/>
    </a:lt1>
    <a:dk2>
      <a:srgbClr val="3EBFB7"/>
    </a:dk2>
    <a:lt2>
      <a:srgbClr val="EBEBEB"/>
    </a:lt2>
    <a:accent1>
      <a:srgbClr val="FFE661"/>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50C2185F75617A45A426B6A56AE6DEC2" ma:contentTypeVersion="1140" ma:contentTypeDescription="Create a new document." ma:contentTypeScope="" ma:versionID="ec0c25edc1ed53582b38a6c90156f63d">
  <xsd:schema xmlns:xsd="http://www.w3.org/2001/XMLSchema" xmlns:xs="http://www.w3.org/2001/XMLSchema" xmlns:p="http://schemas.microsoft.com/office/2006/metadata/properties" xmlns:ns2="5edbb907-cb20-437c-acf6-4b6721bfb2fa" xmlns:ns3="e66dde24-1e7d-4339-bcf7-39072f3c0367" targetNamespace="http://schemas.microsoft.com/office/2006/metadata/properties" ma:root="true" ma:fieldsID="301deb54961a177bf20b81f31b8d51a8" ns2:_="" ns3:_="">
    <xsd:import namespace="5edbb907-cb20-437c-acf6-4b6721bfb2fa"/>
    <xsd:import namespace="e66dde24-1e7d-4339-bcf7-39072f3c036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dbb907-cb20-437c-acf6-4b6721bfb2f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6dde24-1e7d-4339-bcf7-39072f3c036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5edbb907-cb20-437c-acf6-4b6721bfb2fa">HYZDXXRYQ5Y4-310090966-19635</_dlc_DocId>
    <_dlc_DocIdUrl xmlns="5edbb907-cb20-437c-acf6-4b6721bfb2fa">
      <Url>https://epicenterorg.sharepoint.com/sites/EDoTDocs/FDWorking/_layouts/15/DocIdRedir.aspx?ID=HYZDXXRYQ5Y4-310090966-19635</Url>
      <Description>HYZDXXRYQ5Y4-310090966-19635</Description>
    </_dlc_DocIdUrl>
  </documentManagement>
</p:properties>
</file>

<file path=customXml/itemProps1.xml><?xml version="1.0" encoding="utf-8"?>
<ds:datastoreItem xmlns:ds="http://schemas.openxmlformats.org/officeDocument/2006/customXml" ds:itemID="{D4935473-A935-4A5D-852C-05B9A67738D1}">
  <ds:schemaRefs>
    <ds:schemaRef ds:uri="http://schemas.microsoft.com/sharepoint/v3/contenttype/forms"/>
  </ds:schemaRefs>
</ds:datastoreItem>
</file>

<file path=customXml/itemProps2.xml><?xml version="1.0" encoding="utf-8"?>
<ds:datastoreItem xmlns:ds="http://schemas.openxmlformats.org/officeDocument/2006/customXml" ds:itemID="{9E560A7C-2485-4074-9987-A932EF10D55D}">
  <ds:schemaRefs>
    <ds:schemaRef ds:uri="http://schemas.microsoft.com/sharepoint/events"/>
  </ds:schemaRefs>
</ds:datastoreItem>
</file>

<file path=customXml/itemProps3.xml><?xml version="1.0" encoding="utf-8"?>
<ds:datastoreItem xmlns:ds="http://schemas.openxmlformats.org/officeDocument/2006/customXml" ds:itemID="{C89B6018-364B-43BC-8BB1-CA5075903C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dbb907-cb20-437c-acf6-4b6721bfb2fa"/>
    <ds:schemaRef ds:uri="e66dde24-1e7d-4339-bcf7-39072f3c03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48F69E8-9BB5-47AC-A629-EBC74AFF59C1}">
  <ds:schemaRefs>
    <ds:schemaRef ds:uri="http://schemas.microsoft.com/office/2006/metadata/properties"/>
    <ds:schemaRef ds:uri="http://schemas.microsoft.com/office/infopath/2007/PartnerControls"/>
    <ds:schemaRef ds:uri="5edbb907-cb20-437c-acf6-4b6721bfb2fa"/>
  </ds:schemaRefs>
</ds:datastoreItem>
</file>

<file path=docProps/app.xml><?xml version="1.0" encoding="utf-8"?>
<Properties xmlns="http://schemas.openxmlformats.org/officeDocument/2006/extended-properties" xmlns:vt="http://schemas.openxmlformats.org/officeDocument/2006/docPropsVTypes">
  <Template/>
  <TotalTime>8112</TotalTime>
  <Words>1726</Words>
  <Application>Microsoft Office PowerPoint</Application>
  <PresentationFormat>Widescreen</PresentationFormat>
  <Paragraphs>302</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.SF NS Symbols Regular</vt:lpstr>
      <vt:lpstr>Arial</vt:lpstr>
      <vt:lpstr>Calibri</vt:lpstr>
      <vt:lpstr>Century Gothic</vt:lpstr>
      <vt:lpstr>Wingdings</vt:lpstr>
      <vt:lpstr>Wingdings 3</vt:lpstr>
      <vt:lpstr>Ion</vt:lpstr>
      <vt:lpstr>PowerPoint Presentation</vt:lpstr>
      <vt:lpstr>Essential Topics in Parish Finance</vt:lpstr>
      <vt:lpstr>Internal Controls: Best Practices</vt:lpstr>
      <vt:lpstr>Separation of Functions: Positions</vt:lpstr>
      <vt:lpstr>Financial Role of Vestry</vt:lpstr>
      <vt:lpstr>Assuring adequate financial controls reduces risk of Fraud</vt:lpstr>
      <vt:lpstr>Internal Controls</vt:lpstr>
      <vt:lpstr>Internal Controls – Recap </vt:lpstr>
      <vt:lpstr>Annual Audits</vt:lpstr>
      <vt:lpstr>PowerPoint Presentation</vt:lpstr>
      <vt:lpstr>PowerPoint Presentation</vt:lpstr>
      <vt:lpstr>PowerPoint Presentation</vt:lpstr>
      <vt:lpstr>Budget</vt:lpstr>
      <vt:lpstr>Line item budget</vt:lpstr>
      <vt:lpstr>Line item budget</vt:lpstr>
      <vt:lpstr>Budget</vt:lpstr>
      <vt:lpstr>Budget</vt:lpstr>
      <vt:lpstr>Budget</vt:lpstr>
      <vt:lpstr>Budget</vt:lpstr>
      <vt:lpstr>Budget</vt:lpstr>
      <vt:lpstr>Budget</vt:lpstr>
      <vt:lpstr>Budget</vt:lpstr>
      <vt:lpstr>Budget</vt:lpstr>
      <vt:lpstr>Budget</vt:lpstr>
      <vt:lpstr>Budget</vt:lpstr>
      <vt:lpstr>Budget</vt:lpstr>
      <vt:lpstr> Q&amp;A</vt:lpstr>
      <vt:lpstr>Resources</vt:lpstr>
      <vt:lpstr>Resources </vt:lpstr>
      <vt:lpstr>Resources-Online</vt:lpstr>
      <vt:lpstr>Resources-Books</vt:lpstr>
      <vt:lpstr>http://www.epicenter.org/diocese/the-office-of-financial-services/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Susan Aldana</cp:lastModifiedBy>
  <cp:revision>27</cp:revision>
  <cp:lastPrinted>2020-02-06T19:22:05Z</cp:lastPrinted>
  <dcterms:created xsi:type="dcterms:W3CDTF">2018-11-30T16:21:29Z</dcterms:created>
  <dcterms:modified xsi:type="dcterms:W3CDTF">2020-02-12T21:28:33Z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0x01010050C2185F75617A45A426B6A56AE6DEC2</vt:lpwstr>
  </property>
  <property fmtid="{D5CDD505-2E9C-101B-9397-08002B2CF9AE}" pid="3" name="_dlc_DocIdItemGuid">
    <vt:lpwstr>2996f6ce-b773-453b-9450-0f34be1dd4d3</vt:lpwstr>
  </property>
</Properties>
</file>