
<file path=[Content_Types].xml><?xml version="1.0" encoding="utf-8"?>
<Types xmlns="http://schemas.openxmlformats.org/package/2006/content-types">
  <Default Extension="3gp" ContentType="video/3gp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4"/>
  </p:sldMasterIdLst>
  <p:notesMasterIdLst>
    <p:notesMasterId r:id="rId43"/>
  </p:notesMasterIdLst>
  <p:handoutMasterIdLst>
    <p:handoutMasterId r:id="rId44"/>
  </p:handoutMasterIdLst>
  <p:sldIdLst>
    <p:sldId id="339" r:id="rId5"/>
    <p:sldId id="268" r:id="rId6"/>
    <p:sldId id="277" r:id="rId7"/>
    <p:sldId id="349" r:id="rId8"/>
    <p:sldId id="340" r:id="rId9"/>
    <p:sldId id="275" r:id="rId10"/>
    <p:sldId id="343" r:id="rId11"/>
    <p:sldId id="383" r:id="rId12"/>
    <p:sldId id="382" r:id="rId13"/>
    <p:sldId id="282" r:id="rId14"/>
    <p:sldId id="300" r:id="rId15"/>
    <p:sldId id="309" r:id="rId16"/>
    <p:sldId id="370" r:id="rId17"/>
    <p:sldId id="366" r:id="rId18"/>
    <p:sldId id="384" r:id="rId19"/>
    <p:sldId id="385" r:id="rId20"/>
    <p:sldId id="386" r:id="rId21"/>
    <p:sldId id="376" r:id="rId22"/>
    <p:sldId id="387" r:id="rId23"/>
    <p:sldId id="371" r:id="rId24"/>
    <p:sldId id="388" r:id="rId25"/>
    <p:sldId id="389" r:id="rId26"/>
    <p:sldId id="319" r:id="rId27"/>
    <p:sldId id="372" r:id="rId28"/>
    <p:sldId id="390" r:id="rId29"/>
    <p:sldId id="379" r:id="rId30"/>
    <p:sldId id="391" r:id="rId31"/>
    <p:sldId id="333" r:id="rId32"/>
    <p:sldId id="335" r:id="rId33"/>
    <p:sldId id="373" r:id="rId34"/>
    <p:sldId id="377" r:id="rId35"/>
    <p:sldId id="315" r:id="rId36"/>
    <p:sldId id="374" r:id="rId37"/>
    <p:sldId id="394" r:id="rId38"/>
    <p:sldId id="375" r:id="rId39"/>
    <p:sldId id="392" r:id="rId40"/>
    <p:sldId id="393" r:id="rId41"/>
    <p:sldId id="354" r:id="rId4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Muhlenbruch" initials="KM" lastIdx="1" clrIdx="0">
    <p:extLst>
      <p:ext uri="{19B8F6BF-5375-455C-9EA6-DF929625EA0E}">
        <p15:presenceInfo xmlns:p15="http://schemas.microsoft.com/office/powerpoint/2012/main" userId="S::kmuhlenbruch@epicenter.org::28ab5d2c-b526-48b1-b014-ff6d663c2e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BFDFF"/>
    <a:srgbClr val="37A1A1"/>
    <a:srgbClr val="33CCCC"/>
    <a:srgbClr val="FFFC00"/>
    <a:srgbClr val="3399FF"/>
    <a:srgbClr val="33CC33"/>
    <a:srgbClr val="FF2600"/>
    <a:srgbClr val="009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C1387-3E0B-40DB-8D71-23CDBEC94545}" v="1" dt="2020-11-06T20:37:43.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75619" autoAdjust="0"/>
  </p:normalViewPr>
  <p:slideViewPr>
    <p:cSldViewPr>
      <p:cViewPr varScale="1">
        <p:scale>
          <a:sx n="50" d="100"/>
          <a:sy n="50" d="100"/>
        </p:scale>
        <p:origin x="1512" y="4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4" d="100"/>
          <a:sy n="64" d="100"/>
        </p:scale>
        <p:origin x="3158"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Tatro" userId="6ce80ce5-9dbd-4292-8c48-5ee29bce51f6" providerId="ADAL" clId="{FF5E86CA-21DE-43AD-9B35-D781ED4C902F}"/>
    <pc:docChg chg="modSld">
      <pc:chgData name="Danielle Tatro" userId="6ce80ce5-9dbd-4292-8c48-5ee29bce51f6" providerId="ADAL" clId="{FF5E86CA-21DE-43AD-9B35-D781ED4C902F}" dt="2020-11-06T21:44:46.165" v="0" actId="1076"/>
      <pc:docMkLst>
        <pc:docMk/>
      </pc:docMkLst>
      <pc:sldChg chg="modSp mod">
        <pc:chgData name="Danielle Tatro" userId="6ce80ce5-9dbd-4292-8c48-5ee29bce51f6" providerId="ADAL" clId="{FF5E86CA-21DE-43AD-9B35-D781ED4C902F}" dt="2020-11-06T21:44:46.165" v="0" actId="1076"/>
        <pc:sldMkLst>
          <pc:docMk/>
          <pc:sldMk cId="2315914006" sldId="268"/>
        </pc:sldMkLst>
        <pc:spChg chg="mod">
          <ac:chgData name="Danielle Tatro" userId="6ce80ce5-9dbd-4292-8c48-5ee29bce51f6" providerId="ADAL" clId="{FF5E86CA-21DE-43AD-9B35-D781ED4C902F}" dt="2020-11-06T21:44:46.165" v="0" actId="1076"/>
          <ac:spMkLst>
            <pc:docMk/>
            <pc:sldMk cId="2315914006" sldId="268"/>
            <ac:spMk id="2" creationId="{553C8DEE-1840-5344-BA75-B6C8A21B67E7}"/>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5-30T14:26:54.318"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9B073-DD0B-4A9E-8EE7-221B03C55830}"/>
              </a:ext>
            </a:extLst>
          </p:cNvPr>
          <p:cNvSpPr>
            <a:spLocks noGrp="1"/>
          </p:cNvSpPr>
          <p:nvPr>
            <p:ph type="hdr" sz="quarter"/>
          </p:nvPr>
        </p:nvSpPr>
        <p:spPr>
          <a:xfrm>
            <a:off x="1" y="0"/>
            <a:ext cx="3043979" cy="46671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3B1546-4D6F-4246-9896-3E5E0AFEEE13}"/>
              </a:ext>
            </a:extLst>
          </p:cNvPr>
          <p:cNvSpPr>
            <a:spLocks noGrp="1"/>
          </p:cNvSpPr>
          <p:nvPr>
            <p:ph type="dt" sz="quarter" idx="1"/>
          </p:nvPr>
        </p:nvSpPr>
        <p:spPr>
          <a:xfrm>
            <a:off x="3977531" y="0"/>
            <a:ext cx="3043979" cy="466716"/>
          </a:xfrm>
          <a:prstGeom prst="rect">
            <a:avLst/>
          </a:prstGeom>
        </p:spPr>
        <p:txBody>
          <a:bodyPr vert="horz" lIns="91440" tIns="45720" rIns="91440" bIns="45720" rtlCol="0"/>
          <a:lstStyle>
            <a:lvl1pPr algn="r">
              <a:defRPr sz="1200"/>
            </a:lvl1pPr>
          </a:lstStyle>
          <a:p>
            <a:fld id="{DDE69376-47E5-494E-A856-2E8E9547BDB7}" type="datetimeFigureOut">
              <a:rPr lang="en-US" smtClean="0"/>
              <a:t>11/6/2020</a:t>
            </a:fld>
            <a:endParaRPr lang="en-US"/>
          </a:p>
        </p:txBody>
      </p:sp>
      <p:sp>
        <p:nvSpPr>
          <p:cNvPr id="4" name="Footer Placeholder 3">
            <a:extLst>
              <a:ext uri="{FF2B5EF4-FFF2-40B4-BE49-F238E27FC236}">
                <a16:creationId xmlns:a16="http://schemas.microsoft.com/office/drawing/2014/main" id="{A15FB12A-2160-4EF0-AA9D-C3F22F1009D4}"/>
              </a:ext>
            </a:extLst>
          </p:cNvPr>
          <p:cNvSpPr>
            <a:spLocks noGrp="1"/>
          </p:cNvSpPr>
          <p:nvPr>
            <p:ph type="ftr" sz="quarter" idx="2"/>
          </p:nvPr>
        </p:nvSpPr>
        <p:spPr>
          <a:xfrm>
            <a:off x="1" y="8842384"/>
            <a:ext cx="3043979" cy="4667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A81AC-23DE-4F4B-8460-109D81DCE039}"/>
              </a:ext>
            </a:extLst>
          </p:cNvPr>
          <p:cNvSpPr>
            <a:spLocks noGrp="1"/>
          </p:cNvSpPr>
          <p:nvPr>
            <p:ph type="sldNum" sz="quarter" idx="3"/>
          </p:nvPr>
        </p:nvSpPr>
        <p:spPr>
          <a:xfrm>
            <a:off x="3977531" y="8842384"/>
            <a:ext cx="3043979" cy="466716"/>
          </a:xfrm>
          <a:prstGeom prst="rect">
            <a:avLst/>
          </a:prstGeom>
        </p:spPr>
        <p:txBody>
          <a:bodyPr vert="horz" lIns="91440" tIns="45720" rIns="91440" bIns="45720" rtlCol="0" anchor="b"/>
          <a:lstStyle>
            <a:lvl1pPr algn="r">
              <a:defRPr sz="1200"/>
            </a:lvl1pPr>
          </a:lstStyle>
          <a:p>
            <a:fld id="{69D2F8AF-FA20-4449-A0E4-9DACAED608E5}" type="slidenum">
              <a:rPr lang="en-US" smtClean="0"/>
              <a:t>‹#›</a:t>
            </a:fld>
            <a:endParaRPr lang="en-US"/>
          </a:p>
        </p:txBody>
      </p:sp>
    </p:spTree>
    <p:extLst>
      <p:ext uri="{BB962C8B-B14F-4D97-AF65-F5344CB8AC3E}">
        <p14:creationId xmlns:p14="http://schemas.microsoft.com/office/powerpoint/2010/main" val="20286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67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7531" y="0"/>
            <a:ext cx="3043979" cy="466716"/>
          </a:xfrm>
          <a:prstGeom prst="rect">
            <a:avLst/>
          </a:prstGeom>
        </p:spPr>
        <p:txBody>
          <a:bodyPr vert="horz" lIns="91440" tIns="45720" rIns="91440" bIns="45720" rtlCol="0"/>
          <a:lstStyle>
            <a:lvl1pPr algn="r">
              <a:defRPr sz="1200"/>
            </a:lvl1pPr>
          </a:lstStyle>
          <a:p>
            <a:fld id="{564497D5-5946-4048-9D44-3D84896ADFB5}" type="datetimeFigureOut">
              <a:rPr lang="en-US" smtClean="0"/>
              <a:t>11/6/2020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2946" y="4479532"/>
            <a:ext cx="5617208" cy="366593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84"/>
            <a:ext cx="3043979" cy="4667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2384"/>
            <a:ext cx="3043979" cy="466716"/>
          </a:xfrm>
          <a:prstGeom prst="rect">
            <a:avLst/>
          </a:prstGeom>
        </p:spPr>
        <p:txBody>
          <a:bodyPr vert="horz" lIns="91440" tIns="45720" rIns="91440" bIns="45720" rtlCol="0" anchor="b"/>
          <a:lstStyle>
            <a:lvl1pPr algn="r">
              <a:defRPr sz="1200"/>
            </a:lvl1pPr>
          </a:lstStyle>
          <a:p>
            <a:fld id="{64FBF19F-4C9E-4536-ACF8-311A21A1861F}" type="slidenum">
              <a:rPr lang="en-US" smtClean="0"/>
              <a:t>‹#›</a:t>
            </a:fld>
            <a:endParaRPr lang="en-US"/>
          </a:p>
        </p:txBody>
      </p:sp>
    </p:spTree>
    <p:extLst>
      <p:ext uri="{BB962C8B-B14F-4D97-AF65-F5344CB8AC3E}">
        <p14:creationId xmlns:p14="http://schemas.microsoft.com/office/powerpoint/2010/main" val="31912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apsa-now.org/get-informed/what-is-abus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helpguide.org/articles/abuse/elder-abuse-and-neglect.ht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a:t>
            </a:fld>
            <a:endParaRPr lang="en-US"/>
          </a:p>
        </p:txBody>
      </p:sp>
    </p:spTree>
    <p:extLst>
      <p:ext uri="{BB962C8B-B14F-4D97-AF65-F5344CB8AC3E}">
        <p14:creationId xmlns:p14="http://schemas.microsoft.com/office/powerpoint/2010/main" val="240804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25950"/>
            <a:ext cx="5617208" cy="4883150"/>
          </a:xfrm>
        </p:spPr>
        <p:txBody>
          <a:bodyPr/>
          <a:lstStyle/>
          <a:p>
            <a:r>
              <a:rPr lang="en-US" dirty="0"/>
              <a:t>How do you know when you are in a position of power?  </a:t>
            </a:r>
          </a:p>
          <a:p>
            <a:endParaRPr lang="en-US" dirty="0"/>
          </a:p>
          <a:p>
            <a:r>
              <a:rPr lang="en-US" dirty="0"/>
              <a:t>When we talk about protection of people in pastoral relationships, and protection of vulnerable adults, it’s important to recognize that given all the different roles we have in our lives, we can move from having greater power to lesser power multiple times in a day.</a:t>
            </a:r>
          </a:p>
          <a:p>
            <a:endParaRPr lang="en-US" sz="1200" dirty="0"/>
          </a:p>
          <a:p>
            <a:r>
              <a:rPr lang="en-US" dirty="0"/>
              <a:t>Reflect on how your ability to have influence changes through out the day. When are you in a power position.  What relationships  do have where you are  not in the power position.   Share your thoughts.</a:t>
            </a:r>
          </a:p>
          <a:p>
            <a:endParaRPr lang="en-US" dirty="0"/>
          </a:p>
          <a:p>
            <a:r>
              <a:rPr lang="en-US" dirty="0"/>
              <a:t>Why is it important to know?  When we are in a position of power or of greater resource, as with the power boat,  we are always responsible for making sure the environment, and in this case includes the relationship, is a safe place.</a:t>
            </a:r>
          </a:p>
          <a:p>
            <a:endParaRPr lang="en-US" dirty="0"/>
          </a:p>
          <a:p>
            <a:r>
              <a:rPr lang="en-US" dirty="0"/>
              <a:t>Consider these examples, what are some other examples from your experience.  Given the multiple roles and relationships we have, what can we do to stay aware of where we hold our boundaries.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this slide – ask what the purpose boundaries serve in our pastoral relationships. – then advance to the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10</a:t>
            </a:fld>
            <a:endParaRPr lang="en-US"/>
          </a:p>
        </p:txBody>
      </p:sp>
    </p:spTree>
    <p:extLst>
      <p:ext uri="{BB962C8B-B14F-4D97-AF65-F5344CB8AC3E}">
        <p14:creationId xmlns:p14="http://schemas.microsoft.com/office/powerpoint/2010/main" val="243647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some of the ways in which people are greater resourced in our society. Greater resources can be tangible and intangible.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examples:  education, citizenship, language, finances, health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conditions can exist that limit someone’s access to resources and ability to improve their lives or achieve goals?  How does this make them more vulnerable in general?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List examples:  access to education,  poverty, mental or physical limitations.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differences in power can come from having a designated role that confers leadership/greater responsibility; from having greater resources; from filling a need for someone who is more vulnerable.  It can be conferred on someone because they have earned the trust of others and are perceived as being able to make a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Someone who is vulnerable may have fewer resources or may not have access to resources for a period.  Example:  Someone who is ill, or someone who has experienced a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Reflect on a time when you experienced a loss.  Where you able to make your best decisions?  Did you have access to some of your resources that enable you to make the best decisions?</a:t>
            </a:r>
          </a:p>
          <a:p>
            <a:r>
              <a:rPr lang="en-US" sz="1200" dirty="0"/>
              <a:t>What are some of the ways in which you may be greater resourced than the people who serve.</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11</a:t>
            </a:fld>
            <a:endParaRPr lang="en-US"/>
          </a:p>
        </p:txBody>
      </p:sp>
    </p:spTree>
    <p:extLst>
      <p:ext uri="{BB962C8B-B14F-4D97-AF65-F5344CB8AC3E}">
        <p14:creationId xmlns:p14="http://schemas.microsoft.com/office/powerpoint/2010/main" val="272084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532"/>
            <a:ext cx="5617208" cy="43628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What resources do you have access to that may not be available to the people you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What do the people, who rely on your ministry, or who you supervise, need from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1.  Access to resources such as food, shelter, support in finding a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2.  Connection to the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3.  Comfort, support, listening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4.  Fair treatment, access to advancement</a:t>
            </a:r>
          </a:p>
          <a:p>
            <a:endParaRPr lang="en-US" sz="1100" dirty="0"/>
          </a:p>
          <a:p>
            <a:r>
              <a:rPr lang="en-US" sz="1100" dirty="0">
                <a:solidFill>
                  <a:srgbClr val="008080"/>
                </a:solidFill>
              </a:rPr>
              <a:t>Reflect on where there may be potential for abuse in the role you have?  Or  </a:t>
            </a:r>
            <a:r>
              <a:rPr lang="en-US" sz="1100" dirty="0"/>
              <a:t>What are some of the ways that abuse of power can look like in  your ministry?</a:t>
            </a:r>
          </a:p>
          <a:p>
            <a:endParaRPr lang="en-US" sz="1100" dirty="0">
              <a:solidFill>
                <a:srgbClr val="008080"/>
              </a:solidFill>
            </a:endParaRPr>
          </a:p>
          <a:p>
            <a:r>
              <a:rPr lang="en-US" sz="1100" dirty="0"/>
              <a:t>Given that you are in a pastoral role - what are your responsibilities for protection of a person who comes to you for ministry.</a:t>
            </a:r>
          </a:p>
          <a:p>
            <a:endParaRPr lang="en-US" sz="1100" dirty="0"/>
          </a:p>
        </p:txBody>
      </p:sp>
      <p:sp>
        <p:nvSpPr>
          <p:cNvPr id="4" name="Slide Number Placeholder 3"/>
          <p:cNvSpPr>
            <a:spLocks noGrp="1"/>
          </p:cNvSpPr>
          <p:nvPr>
            <p:ph type="sldNum" sz="quarter" idx="5"/>
          </p:nvPr>
        </p:nvSpPr>
        <p:spPr/>
        <p:txBody>
          <a:bodyPr/>
          <a:lstStyle/>
          <a:p>
            <a:fld id="{64FBF19F-4C9E-4536-ACF8-311A21A1861F}" type="slidenum">
              <a:rPr lang="en-US" smtClean="0"/>
              <a:t>12</a:t>
            </a:fld>
            <a:endParaRPr lang="en-US"/>
          </a:p>
        </p:txBody>
      </p:sp>
    </p:spTree>
    <p:extLst>
      <p:ext uri="{BB962C8B-B14F-4D97-AF65-F5344CB8AC3E}">
        <p14:creationId xmlns:p14="http://schemas.microsoft.com/office/powerpoint/2010/main" val="272084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00FF"/>
                </a:solidFill>
                <a:effectLst/>
                <a:latin typeface="Arial" panose="020B0604020202020204" pitchFamily="34" charset="0"/>
              </a:rPr>
              <a:t>Objective #2 focuses on  Boundaries.</a:t>
            </a:r>
          </a:p>
          <a:p>
            <a:endParaRPr lang="en-US" b="0" i="0" u="none" strike="noStrike" dirty="0">
              <a:solidFill>
                <a:srgbClr val="FF00FF"/>
              </a:solidFill>
              <a:effectLst/>
              <a:latin typeface="Arial" panose="020B0604020202020204" pitchFamily="34" charset="0"/>
            </a:endParaRPr>
          </a:p>
          <a:p>
            <a:r>
              <a:rPr lang="en-US" b="0" i="0" u="none" strike="noStrike" dirty="0">
                <a:solidFill>
                  <a:srgbClr val="FF00FF"/>
                </a:solidFill>
                <a:effectLst/>
                <a:latin typeface="Arial" panose="020B0604020202020204" pitchFamily="34" charset="0"/>
              </a:rPr>
              <a:t>In this section we will talk about what boundaries look like in our roles and how they serve to create safe and healthy environments. </a:t>
            </a:r>
          </a:p>
          <a:p>
            <a:endParaRPr lang="en-US" b="0" i="0" u="none" strike="noStrike" dirty="0">
              <a:solidFill>
                <a:srgbClr val="FF00FF"/>
              </a:solidFill>
              <a:effectLst/>
              <a:latin typeface="Arial" panose="020B0604020202020204" pitchFamily="34" charset="0"/>
            </a:endParaRPr>
          </a:p>
          <a:p>
            <a:r>
              <a:rPr lang="en-US" b="0" i="0" u="none" strike="noStrike" dirty="0">
                <a:solidFill>
                  <a:srgbClr val="FF00FF"/>
                </a:solidFill>
                <a:effectLst/>
                <a:latin typeface="Arial" panose="020B0604020202020204" pitchFamily="34" charset="0"/>
              </a:rPr>
              <a:t>Boundaries can be tricky in work and ministerial relationships.  Some roles in diocesan organizations have  clear boundaries and expectations.   Title IV of the canons spell out standards of conduct for members of the clergy.  </a:t>
            </a:r>
          </a:p>
          <a:p>
            <a:endParaRPr lang="en-US" b="0" i="0" u="none" strike="noStrike" dirty="0">
              <a:solidFill>
                <a:srgbClr val="FF00FF"/>
              </a:solidFill>
              <a:effectLst/>
              <a:latin typeface="Arial" panose="020B0604020202020204" pitchFamily="34" charset="0"/>
            </a:endParaRPr>
          </a:p>
          <a:p>
            <a:r>
              <a:rPr lang="en-US" b="0" i="0" u="none" strike="noStrike" dirty="0">
                <a:solidFill>
                  <a:srgbClr val="FF00FF"/>
                </a:solidFill>
                <a:effectLst/>
                <a:latin typeface="Arial" panose="020B0604020202020204" pitchFamily="34" charset="0"/>
              </a:rPr>
              <a:t>In the day-to-day interactions sometimes boundaries can be less clear.</a:t>
            </a:r>
          </a:p>
          <a:p>
            <a:r>
              <a:rPr lang="en-US" b="0" i="0" u="none" strike="noStrike" dirty="0">
                <a:solidFill>
                  <a:srgbClr val="FF00FF"/>
                </a:solidFill>
                <a:effectLst/>
                <a:latin typeface="Arial" panose="020B0604020202020204" pitchFamily="34" charset="0"/>
              </a:rPr>
              <a:t>Think about our earlier conversation about how we move from positions where we have greater power, to positions where the power may be mutually shared, and again to a position where you have less power.</a:t>
            </a:r>
          </a:p>
          <a:p>
            <a:r>
              <a:rPr lang="en-US" b="0" i="0" u="none" strike="noStrike" dirty="0">
                <a:solidFill>
                  <a:srgbClr val="FF00FF"/>
                </a:solidFill>
                <a:effectLst/>
                <a:latin typeface="Arial" panose="020B0604020202020204" pitchFamily="34" charset="0"/>
              </a:rPr>
              <a:t>Relationships within our organizations can also overlap.  You may be a supervisor at work, and a friend in the off-hours.  What is it like to maintain appropriate boundaries when roles overlap?</a:t>
            </a:r>
          </a:p>
          <a:p>
            <a:endParaRPr lang="en-US" b="0" i="0" u="none" strike="noStrike" dirty="0">
              <a:solidFill>
                <a:srgbClr val="FF00FF"/>
              </a:solidFill>
              <a:effectLst/>
              <a:latin typeface="Arial" panose="020B0604020202020204" pitchFamily="34" charset="0"/>
            </a:endParaRPr>
          </a:p>
          <a:p>
            <a:r>
              <a:rPr lang="en-US" b="0" i="0" u="none" strike="noStrike" dirty="0">
                <a:solidFill>
                  <a:srgbClr val="FF00FF"/>
                </a:solidFill>
                <a:effectLst/>
                <a:latin typeface="Arial" panose="020B0604020202020204" pitchFamily="34" charset="0"/>
              </a:rPr>
              <a:t>Add that relationships in a church or school setting can overlap.  </a:t>
            </a:r>
          </a:p>
          <a:p>
            <a:r>
              <a:rPr lang="en-US" b="0" i="0" u="none" strike="noStrike" dirty="0">
                <a:solidFill>
                  <a:srgbClr val="FF00FF"/>
                </a:solidFill>
                <a:effectLst/>
                <a:latin typeface="Arial" panose="020B0604020202020204" pitchFamily="34" charset="0"/>
              </a:rPr>
              <a:t>Example – A member of Community of Hope (or name your organization) is part of a pastoral care team and has close friendships with people in the church.  What are some of the complications that can arise when you are called into a pastoral relationship with someone who is a close friend?</a:t>
            </a:r>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13</a:t>
            </a:fld>
            <a:endParaRPr lang="en-US"/>
          </a:p>
        </p:txBody>
      </p:sp>
    </p:spTree>
    <p:extLst>
      <p:ext uri="{BB962C8B-B14F-4D97-AF65-F5344CB8AC3E}">
        <p14:creationId xmlns:p14="http://schemas.microsoft.com/office/powerpoint/2010/main" val="5836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boundary?  Why are healthy boundaries important?</a:t>
            </a:r>
          </a:p>
          <a:p>
            <a:r>
              <a:rPr lang="en-US" b="1" dirty="0"/>
              <a:t>Boundaries are – what’s ok and what’s not ok.  “Speaking to me that way is not ok”, “I’m not comfortable with this conversation”, “I’m not comfortable with hugging people I don’t know” </a:t>
            </a:r>
            <a:r>
              <a:rPr lang="en-US" b="1" dirty="0" err="1"/>
              <a:t>etc</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Boundaries help us maintain our own sense of safety and self respect.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Boundaries can be personal or professional.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are accountable for our own boundaries and for knowing what helps us be our best selves.  We are also responsible for knowing and communicating respectfully but clearly what our boundaries are.</a:t>
            </a:r>
          </a:p>
          <a:p>
            <a:r>
              <a:rPr lang="en-US" dirty="0"/>
              <a:t>And it isn’t just us.  We need to acknowledge and respect the boundaries of other people and communities</a:t>
            </a:r>
          </a:p>
          <a:p>
            <a:endParaRPr lang="en-US" dirty="0"/>
          </a:p>
          <a:p>
            <a:endParaRPr lang="en-US" dirty="0"/>
          </a:p>
          <a:p>
            <a:r>
              <a:rPr lang="en-US" dirty="0"/>
              <a:t>What are the benefits – individual and for a community in having healthy boundaries</a:t>
            </a:r>
          </a:p>
          <a:p>
            <a:endParaRPr lang="en-US" dirty="0"/>
          </a:p>
          <a:p>
            <a:pPr marL="285750" indent="-285750">
              <a:buFont typeface="Wingdings" panose="05000000000000000000" pitchFamily="2" charset="2"/>
              <a:buChar char="v"/>
            </a:pPr>
            <a:r>
              <a:rPr lang="en-US" sz="1200" dirty="0">
                <a:solidFill>
                  <a:srgbClr val="008080"/>
                </a:solidFill>
              </a:rPr>
              <a:t>Create agreement about what is appropriate in this context *</a:t>
            </a:r>
          </a:p>
          <a:p>
            <a:pPr marL="285750" indent="-285750">
              <a:buFont typeface="Wingdings" panose="05000000000000000000" pitchFamily="2" charset="2"/>
              <a:buChar char="v"/>
            </a:pPr>
            <a:r>
              <a:rPr lang="en-US" sz="1200" dirty="0">
                <a:solidFill>
                  <a:srgbClr val="008080"/>
                </a:solidFill>
              </a:rPr>
              <a:t>Protect the most vulnerable</a:t>
            </a:r>
          </a:p>
          <a:p>
            <a:pPr marL="285750" indent="-285750">
              <a:buFont typeface="Wingdings" panose="05000000000000000000" pitchFamily="2" charset="2"/>
              <a:buChar char="v"/>
            </a:pPr>
            <a:r>
              <a:rPr lang="en-US" sz="1200" dirty="0">
                <a:solidFill>
                  <a:srgbClr val="008080"/>
                </a:solidFill>
              </a:rPr>
              <a:t>Build trust</a:t>
            </a:r>
          </a:p>
          <a:p>
            <a:pPr marL="285750" indent="-285750">
              <a:buFont typeface="Wingdings" panose="05000000000000000000" pitchFamily="2" charset="2"/>
              <a:buChar char="v"/>
            </a:pPr>
            <a:r>
              <a:rPr lang="en-US" sz="1200" dirty="0">
                <a:solidFill>
                  <a:srgbClr val="008080"/>
                </a:solidFill>
              </a:rPr>
              <a:t>Maintain the integrity of your  role</a:t>
            </a:r>
          </a:p>
          <a:p>
            <a:pPr marL="285750" indent="-285750">
              <a:buFont typeface="Wingdings" panose="05000000000000000000" pitchFamily="2" charset="2"/>
              <a:buChar char="v"/>
            </a:pPr>
            <a:r>
              <a:rPr lang="en-US" sz="1200" dirty="0">
                <a:solidFill>
                  <a:srgbClr val="008080"/>
                </a:solidFill>
              </a:rPr>
              <a:t>Demonstrate respect for others (different cultures, identity, socio-economic status)</a:t>
            </a:r>
          </a:p>
          <a:p>
            <a:pPr marL="285750" indent="-285750">
              <a:buFont typeface="Wingdings" panose="05000000000000000000" pitchFamily="2" charset="2"/>
              <a:buChar char="v"/>
            </a:pPr>
            <a:r>
              <a:rPr lang="en-US" sz="1200" dirty="0">
                <a:solidFill>
                  <a:srgbClr val="008080"/>
                </a:solidFill>
              </a:rPr>
              <a:t>Build healthy communities.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solidFill>
                <a:srgbClr val="00808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solidFill>
                  <a:srgbClr val="008080"/>
                </a:solidFill>
              </a:rPr>
              <a:t>* </a:t>
            </a:r>
            <a:r>
              <a:rPr lang="en-US" dirty="0"/>
              <a:t>Agreement on what is appropriate and inappropriate in this context; protection for people we serve, protection of our ministries, build trust, model behaviors appropriate to the role, demonstrate respect.</a:t>
            </a:r>
          </a:p>
          <a:p>
            <a:pPr marL="285750" indent="-285750">
              <a:buFont typeface="Wingdings" panose="05000000000000000000" pitchFamily="2" charset="2"/>
              <a:buChar char="v"/>
            </a:pPr>
            <a:endParaRPr lang="en-US" sz="1200" dirty="0">
              <a:solidFill>
                <a:srgbClr val="008080"/>
              </a:solidFill>
            </a:endParaRP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14</a:t>
            </a:fld>
            <a:endParaRPr lang="en-US"/>
          </a:p>
        </p:txBody>
      </p:sp>
    </p:spTree>
    <p:extLst>
      <p:ext uri="{BB962C8B-B14F-4D97-AF65-F5344CB8AC3E}">
        <p14:creationId xmlns:p14="http://schemas.microsoft.com/office/powerpoint/2010/main" val="361848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relationships  the role is intrinsic.  Know the boundaries of your role.   Ask participants for examples of what the boundaries of their role look like.</a:t>
            </a:r>
          </a:p>
          <a:p>
            <a:endParaRPr lang="en-US" dirty="0"/>
          </a:p>
          <a:p>
            <a:r>
              <a:rPr lang="en-US" dirty="0"/>
              <a:t>Refer to the example on the previous slide.  How do you maintain boundaries in your role, when you are also friends?</a:t>
            </a:r>
          </a:p>
          <a:p>
            <a:endParaRPr lang="en-US" dirty="0"/>
          </a:p>
          <a:p>
            <a:r>
              <a:rPr lang="en-US" dirty="0"/>
              <a:t>Questions you can ask:</a:t>
            </a:r>
          </a:p>
          <a:p>
            <a:endParaRPr lang="en-US" dirty="0"/>
          </a:p>
          <a:p>
            <a:r>
              <a:rPr lang="en-US" dirty="0"/>
              <a:t>Who serves whom?</a:t>
            </a:r>
          </a:p>
          <a:p>
            <a:r>
              <a:rPr lang="en-US" dirty="0"/>
              <a:t>What is the purpose of this encounter?</a:t>
            </a:r>
          </a:p>
          <a:p>
            <a:r>
              <a:rPr lang="en-US" dirty="0"/>
              <a:t>Whose needs are primary?</a:t>
            </a:r>
          </a:p>
          <a:p>
            <a:r>
              <a:rPr lang="en-US" dirty="0"/>
              <a:t>What is the purpose of disclosure?</a:t>
            </a:r>
          </a:p>
          <a:p>
            <a:r>
              <a:rPr lang="en-US" dirty="0"/>
              <a:t>Is there emotional distance?</a:t>
            </a:r>
          </a:p>
          <a:p>
            <a:r>
              <a:rPr lang="en-US" dirty="0"/>
              <a:t>Are there boundaries?</a:t>
            </a:r>
          </a:p>
          <a:p>
            <a:r>
              <a:rPr lang="en-US" dirty="0"/>
              <a:t>Who’s responsible for boundary maintenance?</a:t>
            </a:r>
          </a:p>
          <a:p>
            <a:r>
              <a:rPr lang="en-US" dirty="0"/>
              <a:t>Who holds the power?</a:t>
            </a:r>
          </a:p>
          <a:p>
            <a:endParaRPr lang="en-US" dirty="0"/>
          </a:p>
          <a:p>
            <a:endParaRPr lang="en-US" dirty="0"/>
          </a:p>
          <a:p>
            <a:r>
              <a:rPr lang="en-US" dirty="0"/>
              <a:t>People you serve will always view the role differently than you do..  Consider your own protection when considering environments, engaging in conversations, when being asked to serve or help – Make sure you keep an appropriate balance of privacy and protection.</a:t>
            </a:r>
          </a:p>
          <a:p>
            <a:endParaRPr lang="en-US" dirty="0"/>
          </a:p>
          <a:p>
            <a:endParaRPr lang="en-US" dirty="0"/>
          </a:p>
          <a:p>
            <a:r>
              <a:rPr lang="en-US" dirty="0"/>
              <a:t>How do you test out an action before taking it? Ask yourself questions.  Use your team to get another opinion's.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15</a:t>
            </a:fld>
            <a:endParaRPr lang="en-US"/>
          </a:p>
        </p:txBody>
      </p:sp>
    </p:spTree>
    <p:extLst>
      <p:ext uri="{BB962C8B-B14F-4D97-AF65-F5344CB8AC3E}">
        <p14:creationId xmlns:p14="http://schemas.microsoft.com/office/powerpoint/2010/main" val="215251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532"/>
            <a:ext cx="5617208" cy="4670818"/>
          </a:xfrm>
        </p:spPr>
        <p:txBody>
          <a:bodyPr/>
          <a:lstStyle/>
          <a:p>
            <a:endParaRPr lang="en-US" dirty="0"/>
          </a:p>
          <a:p>
            <a:r>
              <a:rPr lang="en-US" dirty="0"/>
              <a:t>What are the warning signs of an exploitative or otherwise inappropriate relationship?</a:t>
            </a:r>
          </a:p>
          <a:p>
            <a:endParaRPr lang="en-US" dirty="0"/>
          </a:p>
          <a:p>
            <a:r>
              <a:rPr lang="en-US" sz="1200" kern="1200" dirty="0">
                <a:solidFill>
                  <a:schemeClr val="tx1"/>
                </a:solidFill>
                <a:effectLst/>
                <a:latin typeface="+mn-lt"/>
                <a:ea typeface="+mn-ea"/>
                <a:cs typeface="+mn-cs"/>
              </a:rPr>
              <a:t>Clergy: - </a:t>
            </a:r>
          </a:p>
          <a:p>
            <a:r>
              <a:rPr lang="en-US" sz="1200" kern="1200" dirty="0">
                <a:solidFill>
                  <a:schemeClr val="tx1"/>
                </a:solidFill>
                <a:effectLst/>
                <a:latin typeface="+mn-lt"/>
                <a:ea typeface="+mn-ea"/>
                <a:cs typeface="+mn-cs"/>
              </a:rPr>
              <a:t>Favoritism towards one person</a:t>
            </a:r>
          </a:p>
          <a:p>
            <a:r>
              <a:rPr lang="en-US" sz="1200" kern="1200" dirty="0">
                <a:solidFill>
                  <a:schemeClr val="tx1"/>
                </a:solidFill>
                <a:effectLst/>
                <a:latin typeface="+mn-lt"/>
                <a:ea typeface="+mn-ea"/>
                <a:cs typeface="+mn-cs"/>
              </a:rPr>
              <a:t>Routinely making themselves an exception to the rule.</a:t>
            </a:r>
          </a:p>
          <a:p>
            <a:r>
              <a:rPr lang="en-US" sz="1200" kern="1200" dirty="0">
                <a:solidFill>
                  <a:schemeClr val="tx1"/>
                </a:solidFill>
                <a:effectLst/>
                <a:latin typeface="+mn-lt"/>
                <a:ea typeface="+mn-ea"/>
                <a:cs typeface="+mn-cs"/>
              </a:rPr>
              <a:t>Authorizing spending without vestry oversight</a:t>
            </a:r>
          </a:p>
          <a:p>
            <a:r>
              <a:rPr lang="en-US" sz="1200" kern="1200" dirty="0">
                <a:solidFill>
                  <a:schemeClr val="tx1"/>
                </a:solidFill>
                <a:effectLst/>
                <a:latin typeface="+mn-lt"/>
                <a:ea typeface="+mn-ea"/>
                <a:cs typeface="+mn-cs"/>
              </a:rPr>
              <a:t>Making sexual comments</a:t>
            </a:r>
          </a:p>
          <a:p>
            <a:r>
              <a:rPr lang="en-US" sz="1200" kern="1200" dirty="0">
                <a:solidFill>
                  <a:schemeClr val="tx1"/>
                </a:solidFill>
                <a:effectLst/>
                <a:latin typeface="+mn-lt"/>
                <a:ea typeface="+mn-ea"/>
                <a:cs typeface="+mn-cs"/>
              </a:rPr>
              <a:t>Giving individual gifts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Parishioner</a:t>
            </a:r>
          </a:p>
          <a:p>
            <a:r>
              <a:rPr lang="en-US" sz="1200" kern="1200" dirty="0">
                <a:solidFill>
                  <a:schemeClr val="tx1"/>
                </a:solidFill>
                <a:effectLst/>
                <a:latin typeface="+mn-lt"/>
                <a:ea typeface="+mn-ea"/>
                <a:cs typeface="+mn-cs"/>
              </a:rPr>
              <a:t>Constantly seeking out a clergy person or church leader</a:t>
            </a:r>
          </a:p>
          <a:p>
            <a:r>
              <a:rPr lang="en-US" sz="1200" kern="1200" dirty="0">
                <a:solidFill>
                  <a:schemeClr val="tx1"/>
                </a:solidFill>
                <a:effectLst/>
                <a:latin typeface="+mn-lt"/>
                <a:ea typeface="+mn-ea"/>
                <a:cs typeface="+mn-cs"/>
              </a:rPr>
              <a:t>Inability to say “no”.  Indicating that they think they are the only person who can get something done.</a:t>
            </a:r>
          </a:p>
          <a:p>
            <a:r>
              <a:rPr lang="en-US" sz="1200" kern="1200" dirty="0">
                <a:solidFill>
                  <a:schemeClr val="tx1"/>
                </a:solidFill>
                <a:effectLst/>
                <a:latin typeface="+mn-lt"/>
                <a:ea typeface="+mn-ea"/>
                <a:cs typeface="+mn-cs"/>
              </a:rPr>
              <a:t>Believing that they can make exceptions for themselves or other people</a:t>
            </a:r>
          </a:p>
          <a:p>
            <a:r>
              <a:rPr lang="en-US" sz="1200" kern="1200" dirty="0">
                <a:solidFill>
                  <a:schemeClr val="tx1"/>
                </a:solidFill>
                <a:effectLst/>
                <a:latin typeface="+mn-lt"/>
                <a:ea typeface="+mn-ea"/>
                <a:cs typeface="+mn-cs"/>
              </a:rPr>
              <a:t>Making themselves indispensable to church leaders</a:t>
            </a:r>
          </a:p>
          <a:p>
            <a:r>
              <a:rPr lang="en-US" sz="1200" kern="1200" dirty="0">
                <a:solidFill>
                  <a:schemeClr val="tx1"/>
                </a:solidFill>
                <a:effectLst/>
                <a:latin typeface="+mn-lt"/>
                <a:ea typeface="+mn-ea"/>
                <a:cs typeface="+mn-cs"/>
              </a:rPr>
              <a:t>Believing they don’t need to follow policies</a:t>
            </a:r>
          </a:p>
          <a:p>
            <a:endParaRPr lang="en-US" dirty="0"/>
          </a:p>
          <a:p>
            <a:r>
              <a:rPr lang="en-US" sz="1200" kern="1200" dirty="0">
                <a:solidFill>
                  <a:schemeClr val="tx1"/>
                </a:solidFill>
                <a:effectLst/>
                <a:latin typeface="+mn-lt"/>
                <a:ea typeface="+mn-ea"/>
                <a:cs typeface="+mn-cs"/>
              </a:rPr>
              <a:t>Individuals who may abuse their power in some way tend to have deficits in empathy, they may be self serving, they promote narratives of exceptionalism, engage in actions or conversations marked by incivility and disrupt.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 you know when your own boundaries are softening?  What are your warning signs?</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16</a:t>
            </a:fld>
            <a:endParaRPr lang="en-US"/>
          </a:p>
        </p:txBody>
      </p:sp>
    </p:spTree>
    <p:extLst>
      <p:ext uri="{BB962C8B-B14F-4D97-AF65-F5344CB8AC3E}">
        <p14:creationId xmlns:p14="http://schemas.microsoft.com/office/powerpoint/2010/main" val="296034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Point to temptation to be a bystander – not to get involved – not want conflict.  What is  the potential cost of creating an environment where vulnerable people are not safe?</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17</a:t>
            </a:fld>
            <a:endParaRPr lang="en-US"/>
          </a:p>
        </p:txBody>
      </p:sp>
    </p:spTree>
    <p:extLst>
      <p:ext uri="{BB962C8B-B14F-4D97-AF65-F5344CB8AC3E}">
        <p14:creationId xmlns:p14="http://schemas.microsoft.com/office/powerpoint/2010/main" val="3630283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Options – Break-out </a:t>
            </a:r>
          </a:p>
          <a:p>
            <a:endParaRPr lang="en-US" dirty="0"/>
          </a:p>
          <a:p>
            <a:r>
              <a:rPr lang="en-US" dirty="0"/>
              <a:t>Where is the power imbalance?</a:t>
            </a:r>
          </a:p>
          <a:p>
            <a:r>
              <a:rPr lang="en-US" dirty="0"/>
              <a:t>Describe the vulnerability?</a:t>
            </a:r>
          </a:p>
          <a:p>
            <a:r>
              <a:rPr lang="en-US" dirty="0"/>
              <a:t>What are the boundary issues?</a:t>
            </a:r>
          </a:p>
          <a:p>
            <a:endParaRPr lang="en-US" dirty="0"/>
          </a:p>
          <a:p>
            <a:r>
              <a:rPr lang="en-US" dirty="0"/>
              <a:t>If you were a program supervisor or head of an organization – what steps would you take in implementing such a program or in partnering with a non-episcopal organization in ministry?</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18</a:t>
            </a:fld>
            <a:endParaRPr lang="en-US"/>
          </a:p>
        </p:txBody>
      </p:sp>
    </p:spTree>
    <p:extLst>
      <p:ext uri="{BB962C8B-B14F-4D97-AF65-F5344CB8AC3E}">
        <p14:creationId xmlns:p14="http://schemas.microsoft.com/office/powerpoint/2010/main" val="2053145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for 10-minute break – “Skip and Scan” page 7 through the 1</a:t>
            </a:r>
            <a:r>
              <a:rPr lang="en-US" baseline="30000" dirty="0"/>
              <a:t>st</a:t>
            </a:r>
            <a:r>
              <a:rPr lang="en-US" dirty="0"/>
              <a:t> half of page 14 of the policies.   Be prepared to talk about what stands out for you and what pertains specifically to your ministry.  </a:t>
            </a:r>
          </a:p>
        </p:txBody>
      </p:sp>
      <p:sp>
        <p:nvSpPr>
          <p:cNvPr id="4" name="Slide Number Placeholder 3"/>
          <p:cNvSpPr>
            <a:spLocks noGrp="1"/>
          </p:cNvSpPr>
          <p:nvPr>
            <p:ph type="sldNum" sz="quarter" idx="5"/>
          </p:nvPr>
        </p:nvSpPr>
        <p:spPr/>
        <p:txBody>
          <a:bodyPr/>
          <a:lstStyle/>
          <a:p>
            <a:fld id="{64FBF19F-4C9E-4536-ACF8-311A21A1861F}" type="slidenum">
              <a:rPr lang="en-US" smtClean="0"/>
              <a:t>19</a:t>
            </a:fld>
            <a:endParaRPr lang="en-US"/>
          </a:p>
        </p:txBody>
      </p:sp>
    </p:spTree>
    <p:extLst>
      <p:ext uri="{BB962C8B-B14F-4D97-AF65-F5344CB8AC3E}">
        <p14:creationId xmlns:p14="http://schemas.microsoft.com/office/powerpoint/2010/main" val="382288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A few housekeeping items</a:t>
            </a:r>
          </a:p>
          <a:p>
            <a:r>
              <a:rPr lang="en-US" dirty="0"/>
              <a:t>	- this is a place &amp; time for us to talk about our community and the work we do together to create environments that are safe for the most vulnerable</a:t>
            </a:r>
          </a:p>
          <a:p>
            <a:r>
              <a:rPr lang="en-US" dirty="0"/>
              <a:t>	- Sometime people choose to share personal experience.  That isn’t a requirement to participate or an expectation of the training.  If you choose to share a relevant experience, please know that you do have the expectation of  respectful listening  and confidentiality.</a:t>
            </a:r>
          </a:p>
          <a:p>
            <a:r>
              <a:rPr lang="en-US" dirty="0"/>
              <a:t>	- If a virtual training, acknowledge that it’s a new experience to interact in a virtual world and encourage everyone to participate verbally and in chat and also to remind everyone to be aware that this platform may require us to be more forgiving or more persistent or bring more grace to the table.</a:t>
            </a:r>
          </a:p>
          <a:p>
            <a:endParaRPr lang="en-US" dirty="0"/>
          </a:p>
          <a:p>
            <a:r>
              <a:rPr lang="en-US" dirty="0"/>
              <a:t>Trigger Warning</a:t>
            </a:r>
          </a:p>
          <a:p>
            <a:pPr lvl="0"/>
            <a:r>
              <a:rPr lang="en-US" dirty="0"/>
              <a:t>	For some people the conversation may bring up emotions that are distressing and difficult to navigate in the moment.  If this is the case, I want you to know that you are free to choose the degree to which you wish participate in this training.  </a:t>
            </a:r>
          </a:p>
          <a:p>
            <a:pPr lvl="0"/>
            <a:r>
              <a:rPr lang="en-US" dirty="0"/>
              <a:t>At any time, you may send a private chat message to the host.  If you would like a follow up call to discuss the training one-on-one you can indicate that as well.  We trust that you know how best to care for yourself.</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a:t>
            </a:fld>
            <a:endParaRPr lang="en-US"/>
          </a:p>
        </p:txBody>
      </p:sp>
    </p:spTree>
    <p:extLst>
      <p:ext uri="{BB962C8B-B14F-4D97-AF65-F5344CB8AC3E}">
        <p14:creationId xmlns:p14="http://schemas.microsoft.com/office/powerpoint/2010/main" val="311483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When we enter a pastoral relationship, we are creating space that is both relational/emotional and physical.  What does an emotionally safe place look like?   What boundaries must be in place  for a pastoral relationship to be emotionally safe?</a:t>
            </a:r>
          </a:p>
          <a:p>
            <a:endParaRPr lang="en-US" dirty="0"/>
          </a:p>
          <a:p>
            <a:endParaRPr lang="en-US" dirty="0"/>
          </a:p>
          <a:p>
            <a:r>
              <a:rPr lang="en-US" dirty="0"/>
              <a:t>Weapons Policy</a:t>
            </a:r>
          </a:p>
          <a:p>
            <a:r>
              <a:rPr lang="en-US" dirty="0"/>
              <a:t>Violence and Bully</a:t>
            </a:r>
          </a:p>
          <a:p>
            <a:r>
              <a:rPr lang="en-US" dirty="0"/>
              <a:t>Use of alcohol</a:t>
            </a:r>
          </a:p>
          <a:p>
            <a:r>
              <a:rPr lang="en-US" dirty="0"/>
              <a:t>Consumables – In spite of changes to state law.</a:t>
            </a:r>
          </a:p>
          <a:p>
            <a:r>
              <a:rPr lang="en-US" dirty="0"/>
              <a:t>Overlap of relationship – </a:t>
            </a:r>
          </a:p>
          <a:p>
            <a:r>
              <a:rPr lang="en-US" dirty="0"/>
              <a:t>Dating Relationships</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20</a:t>
            </a:fld>
            <a:endParaRPr lang="en-US"/>
          </a:p>
        </p:txBody>
      </p:sp>
    </p:spTree>
    <p:extLst>
      <p:ext uri="{BB962C8B-B14F-4D97-AF65-F5344CB8AC3E}">
        <p14:creationId xmlns:p14="http://schemas.microsoft.com/office/powerpoint/2010/main" val="307784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to these sections and remind participants of their responsibility to understand what these mean for their role.</a:t>
            </a:r>
          </a:p>
          <a:p>
            <a:endParaRPr lang="en-US" dirty="0"/>
          </a:p>
          <a:p>
            <a:r>
              <a:rPr lang="en-US" dirty="0"/>
              <a:t>What does this section say about how safety looks in a physical environment?</a:t>
            </a:r>
          </a:p>
        </p:txBody>
      </p:sp>
      <p:sp>
        <p:nvSpPr>
          <p:cNvPr id="4" name="Slide Number Placeholder 3"/>
          <p:cNvSpPr>
            <a:spLocks noGrp="1"/>
          </p:cNvSpPr>
          <p:nvPr>
            <p:ph type="sldNum" sz="quarter" idx="5"/>
          </p:nvPr>
        </p:nvSpPr>
        <p:spPr/>
        <p:txBody>
          <a:bodyPr/>
          <a:lstStyle/>
          <a:p>
            <a:fld id="{64FBF19F-4C9E-4536-ACF8-311A21A1861F}" type="slidenum">
              <a:rPr lang="en-US" smtClean="0"/>
              <a:t>21</a:t>
            </a:fld>
            <a:endParaRPr lang="en-US"/>
          </a:p>
        </p:txBody>
      </p:sp>
    </p:spTree>
    <p:extLst>
      <p:ext uri="{BB962C8B-B14F-4D97-AF65-F5344CB8AC3E}">
        <p14:creationId xmlns:p14="http://schemas.microsoft.com/office/powerpoint/2010/main" val="628277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 people in your environment with traditionally less agency?</a:t>
            </a:r>
          </a:p>
          <a:p>
            <a:endParaRPr lang="en-US" dirty="0"/>
          </a:p>
          <a:p>
            <a:r>
              <a:rPr lang="en-US" dirty="0"/>
              <a:t>Are there additional considerations for creating safe environments for people with traditionally less agency?</a:t>
            </a:r>
          </a:p>
          <a:p>
            <a:endParaRPr lang="en-US" dirty="0"/>
          </a:p>
          <a:p>
            <a:r>
              <a:rPr lang="en-US" dirty="0"/>
              <a:t>How can the power in your role be used to create additional opportunity to invite additional perspectives and experiences.  How is the work of your ministry or job strengthened by doing so..  </a:t>
            </a:r>
          </a:p>
          <a:p>
            <a:endParaRPr lang="en-US" dirty="0"/>
          </a:p>
          <a:p>
            <a:r>
              <a:rPr lang="en-US" dirty="0"/>
              <a:t>How does your work intentionally create opportunities for people with traditionally less agency?</a:t>
            </a:r>
          </a:p>
          <a:p>
            <a:endParaRPr lang="en-US" dirty="0"/>
          </a:p>
          <a:p>
            <a:r>
              <a:rPr lang="en-US" dirty="0"/>
              <a:t>How do communities benefit when people with different experiences, abilities, perspectives are included?</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22</a:t>
            </a:fld>
            <a:endParaRPr lang="en-US"/>
          </a:p>
        </p:txBody>
      </p:sp>
    </p:spTree>
    <p:extLst>
      <p:ext uri="{BB962C8B-B14F-4D97-AF65-F5344CB8AC3E}">
        <p14:creationId xmlns:p14="http://schemas.microsoft.com/office/powerpoint/2010/main" val="1683394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23</a:t>
            </a:fld>
            <a:endParaRPr lang="en-US"/>
          </a:p>
        </p:txBody>
      </p:sp>
    </p:spTree>
    <p:extLst>
      <p:ext uri="{BB962C8B-B14F-4D97-AF65-F5344CB8AC3E}">
        <p14:creationId xmlns:p14="http://schemas.microsoft.com/office/powerpoint/2010/main" val="3822886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4FBF19F-4C9E-4536-ACF8-311A21A1861F}" type="slidenum">
              <a:rPr lang="en-US" smtClean="0"/>
              <a:t>24</a:t>
            </a:fld>
            <a:endParaRPr lang="en-US"/>
          </a:p>
        </p:txBody>
      </p:sp>
    </p:spTree>
    <p:extLst>
      <p:ext uri="{BB962C8B-B14F-4D97-AF65-F5344CB8AC3E}">
        <p14:creationId xmlns:p14="http://schemas.microsoft.com/office/powerpoint/2010/main" val="3837963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time you spend on each category may depend on whose being trained.  You can refer to the Responsible Person Help Sheet that is posted online to discuss the responsibilities of the Responsible Person.</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25</a:t>
            </a:fld>
            <a:endParaRPr lang="en-US"/>
          </a:p>
        </p:txBody>
      </p:sp>
    </p:spTree>
    <p:extLst>
      <p:ext uri="{BB962C8B-B14F-4D97-AF65-F5344CB8AC3E}">
        <p14:creationId xmlns:p14="http://schemas.microsoft.com/office/powerpoint/2010/main" val="3322084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26</a:t>
            </a:fld>
            <a:endParaRPr lang="en-US"/>
          </a:p>
        </p:txBody>
      </p:sp>
    </p:spTree>
    <p:extLst>
      <p:ext uri="{BB962C8B-B14F-4D97-AF65-F5344CB8AC3E}">
        <p14:creationId xmlns:p14="http://schemas.microsoft.com/office/powerpoint/2010/main" val="4262700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power imbalance – vulnerability</a:t>
            </a:r>
          </a:p>
          <a:p>
            <a:r>
              <a:rPr lang="en-US" dirty="0"/>
              <a:t>What boundaries were in place or not in place</a:t>
            </a:r>
          </a:p>
          <a:p>
            <a:r>
              <a:rPr lang="en-US" dirty="0"/>
              <a:t>What boundaries were violated</a:t>
            </a:r>
          </a:p>
          <a:p>
            <a:r>
              <a:rPr lang="en-US" dirty="0"/>
              <a:t>Was this an emotionally and physically safe environment?  Why or Why not?</a:t>
            </a:r>
          </a:p>
        </p:txBody>
      </p:sp>
      <p:sp>
        <p:nvSpPr>
          <p:cNvPr id="4" name="Slide Number Placeholder 3"/>
          <p:cNvSpPr>
            <a:spLocks noGrp="1"/>
          </p:cNvSpPr>
          <p:nvPr>
            <p:ph type="sldNum" sz="quarter" idx="5"/>
          </p:nvPr>
        </p:nvSpPr>
        <p:spPr/>
        <p:txBody>
          <a:bodyPr/>
          <a:lstStyle/>
          <a:p>
            <a:fld id="{64FBF19F-4C9E-4536-ACF8-311A21A1861F}" type="slidenum">
              <a:rPr lang="en-US" smtClean="0"/>
              <a:t>27</a:t>
            </a:fld>
            <a:endParaRPr lang="en-US"/>
          </a:p>
        </p:txBody>
      </p:sp>
    </p:spTree>
    <p:extLst>
      <p:ext uri="{BB962C8B-B14F-4D97-AF65-F5344CB8AC3E}">
        <p14:creationId xmlns:p14="http://schemas.microsoft.com/office/powerpoint/2010/main" val="3263734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t>
            </a:r>
            <a:r>
              <a:rPr lang="en-US" sz="1200" kern="1200">
                <a:solidFill>
                  <a:schemeClr val="tx1"/>
                </a:solidFill>
                <a:effectLst/>
                <a:latin typeface="+mn-lt"/>
                <a:ea typeface="+mn-ea"/>
                <a:cs typeface="+mn-cs"/>
              </a:rPr>
              <a:t>ow </a:t>
            </a:r>
            <a:r>
              <a:rPr lang="en-US" sz="1200" kern="1200" dirty="0">
                <a:solidFill>
                  <a:schemeClr val="tx1"/>
                </a:solidFill>
                <a:effectLst/>
                <a:latin typeface="+mn-lt"/>
                <a:ea typeface="+mn-ea"/>
                <a:cs typeface="+mn-cs"/>
              </a:rPr>
              <a:t>would you structure a one on one meeting to “avoid the appearance of impropriety?”</a:t>
            </a:r>
          </a:p>
          <a:p>
            <a:pPr lvl="2"/>
            <a:r>
              <a:rPr lang="en-US" sz="1200" kern="1200" dirty="0">
                <a:solidFill>
                  <a:schemeClr val="tx1"/>
                </a:solidFill>
                <a:effectLst/>
                <a:latin typeface="+mn-lt"/>
                <a:ea typeface="+mn-ea"/>
                <a:cs typeface="+mn-cs"/>
              </a:rPr>
              <a:t>Schedule appts during regular business hours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sz="1200" kern="1200" dirty="0">
                <a:solidFill>
                  <a:schemeClr val="tx1"/>
                </a:solidFill>
                <a:effectLst/>
                <a:latin typeface="+mn-lt"/>
                <a:ea typeface="+mn-ea"/>
                <a:cs typeface="+mn-cs"/>
              </a:rPr>
              <a:t>On organization premises:  Public places can be acceptable so long as they are planned and approved </a:t>
            </a:r>
          </a:p>
          <a:p>
            <a:pPr lvl="2"/>
            <a:r>
              <a:rPr lang="en-US" sz="1200" kern="1200" dirty="0">
                <a:solidFill>
                  <a:schemeClr val="tx1"/>
                </a:solidFill>
                <a:effectLst/>
                <a:latin typeface="+mn-lt"/>
                <a:ea typeface="+mn-ea"/>
                <a:cs typeface="+mn-cs"/>
              </a:rPr>
              <a:t>Other appropriate business settings where others are present in the building</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sz="1200" kern="1200" dirty="0">
                <a:solidFill>
                  <a:schemeClr val="tx1"/>
                </a:solidFill>
                <a:effectLst/>
                <a:latin typeface="+mn-lt"/>
                <a:ea typeface="+mn-ea"/>
                <a:cs typeface="+mn-cs"/>
              </a:rPr>
              <a:t> When this is the only option, notify appropriate person or persons of time and place of the meeting.</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28</a:t>
            </a:fld>
            <a:endParaRPr lang="en-US"/>
          </a:p>
        </p:txBody>
      </p:sp>
    </p:spTree>
    <p:extLst>
      <p:ext uri="{BB962C8B-B14F-4D97-AF65-F5344CB8AC3E}">
        <p14:creationId xmlns:p14="http://schemas.microsoft.com/office/powerpoint/2010/main" val="124862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29</a:t>
            </a:fld>
            <a:endParaRPr lang="en-US"/>
          </a:p>
        </p:txBody>
      </p:sp>
    </p:spTree>
    <p:extLst>
      <p:ext uri="{BB962C8B-B14F-4D97-AF65-F5344CB8AC3E}">
        <p14:creationId xmlns:p14="http://schemas.microsoft.com/office/powerpoint/2010/main" val="4643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a:t>
            </a:fld>
            <a:endParaRPr lang="en-US"/>
          </a:p>
        </p:txBody>
      </p:sp>
    </p:spTree>
    <p:extLst>
      <p:ext uri="{BB962C8B-B14F-4D97-AF65-F5344CB8AC3E}">
        <p14:creationId xmlns:p14="http://schemas.microsoft.com/office/powerpoint/2010/main" val="23290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800" b="0" i="0" u="none" strike="noStrike" dirty="0">
                <a:solidFill>
                  <a:srgbClr val="FF00FF"/>
                </a:solidFill>
                <a:effectLst/>
                <a:latin typeface="Arial" panose="020B0604020202020204" pitchFamily="34" charset="0"/>
              </a:rPr>
              <a:t>You’re going to act in a way that acknowledges that you hold the power.  You have to be the grown up.</a:t>
            </a:r>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30</a:t>
            </a:fld>
            <a:endParaRPr lang="en-US"/>
          </a:p>
        </p:txBody>
      </p:sp>
    </p:spTree>
    <p:extLst>
      <p:ext uri="{BB962C8B-B14F-4D97-AF65-F5344CB8AC3E}">
        <p14:creationId xmlns:p14="http://schemas.microsoft.com/office/powerpoint/2010/main" val="1267288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532"/>
            <a:ext cx="5617208" cy="4829568"/>
          </a:xfrm>
        </p:spPr>
        <p:txBody>
          <a:bodyPr/>
          <a:lstStyle/>
          <a:p>
            <a:endParaRPr lang="en-US" b="0" i="0" u="none" strike="noStrike" dirty="0">
              <a:solidFill>
                <a:srgbClr val="FF00FF"/>
              </a:solidFill>
              <a:effectLst/>
            </a:endParaRPr>
          </a:p>
          <a:p>
            <a:r>
              <a:rPr lang="en-US" dirty="0"/>
              <a:t>We are not experts in the field of elder abuse.  However, you can add a layer of protection for yourself, your ministry and the people you serve when your awareness of what potential abuse looks like., in pastoral relationships, ministry to vulnerable adults</a:t>
            </a:r>
            <a:endParaRPr lang="en-US" b="0" i="0" u="none" strike="noStrike" dirty="0">
              <a:solidFill>
                <a:srgbClr val="FF00FF"/>
              </a:solidFill>
              <a:effectLst/>
            </a:endParaRPr>
          </a:p>
          <a:p>
            <a:r>
              <a:rPr lang="en-US" b="0" i="0" u="none" strike="noStrike" dirty="0">
                <a:solidFill>
                  <a:srgbClr val="FF00FF"/>
                </a:solidFill>
                <a:effectLst/>
              </a:rPr>
              <a:t>Resources that define aspects of elder abuse and neglect and give warning 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https://www.napsa-now.org/get-informed/what-is-abuse/</a:t>
            </a:r>
            <a:endParaRPr lang="en-US" b="1"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https://www.helpguide.org/articles/abuse/elder-abuse-and-neglect.htm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https://www.helpguide.org/articles/abuse/elder-abuse-and-neglect.htm</a:t>
            </a:r>
            <a:endParaRPr lang="en-US" sz="1100" b="0" i="0" u="none" strike="noStrike" dirty="0">
              <a:solidFill>
                <a:srgbClr val="FF00FF"/>
              </a:solidFill>
              <a:effectLst/>
            </a:endParaRPr>
          </a:p>
          <a:p>
            <a:endParaRPr lang="en-US" sz="1100" b="0" i="0" u="none" strike="noStrike" dirty="0">
              <a:solidFill>
                <a:srgbClr val="FF00FF"/>
              </a:solidFill>
              <a:effectLst/>
            </a:endParaRPr>
          </a:p>
          <a:p>
            <a:r>
              <a:rPr lang="en-US" sz="1100" b="0" i="0" u="none" strike="noStrike" dirty="0">
                <a:solidFill>
                  <a:srgbClr val="FF00FF"/>
                </a:solidFill>
                <a:effectLst/>
              </a:rPr>
              <a:t>Signs of physical abuse</a:t>
            </a:r>
          </a:p>
          <a:p>
            <a:pPr marL="342900" indent="-342900">
              <a:buAutoNum type="arabicPeriod"/>
            </a:pPr>
            <a:r>
              <a:rPr lang="en-US" sz="1100" b="0" i="0" u="none" strike="noStrike" dirty="0">
                <a:solidFill>
                  <a:srgbClr val="FF00FF"/>
                </a:solidFill>
                <a:effectLst/>
              </a:rPr>
              <a:t>Unexplained bruising</a:t>
            </a:r>
          </a:p>
          <a:p>
            <a:pPr marL="342900" indent="-342900">
              <a:buAutoNum type="arabicPeriod"/>
            </a:pPr>
            <a:r>
              <a:rPr lang="en-US" sz="1100" b="0" i="0" u="none" strike="noStrike" dirty="0">
                <a:solidFill>
                  <a:srgbClr val="FF00FF"/>
                </a:solidFill>
                <a:effectLst/>
              </a:rPr>
              <a:t>Broken eye glasses or frames</a:t>
            </a:r>
          </a:p>
          <a:p>
            <a:pPr marL="342900" indent="-342900">
              <a:buAutoNum type="arabicPeriod"/>
            </a:pPr>
            <a:r>
              <a:rPr lang="en-US" sz="1100" b="0" i="0" u="none" strike="noStrike" dirty="0">
                <a:solidFill>
                  <a:srgbClr val="FF00FF"/>
                </a:solidFill>
                <a:effectLst/>
              </a:rPr>
              <a:t>Signs of being restrained</a:t>
            </a:r>
          </a:p>
          <a:p>
            <a:pPr marL="0" indent="0">
              <a:buNone/>
            </a:pPr>
            <a:r>
              <a:rPr lang="en-US" sz="1100" b="0" i="0" u="none" strike="noStrike" dirty="0">
                <a:solidFill>
                  <a:srgbClr val="FF00FF"/>
                </a:solidFill>
                <a:effectLst/>
              </a:rPr>
              <a:t>Signs of emotional abuse</a:t>
            </a:r>
          </a:p>
          <a:p>
            <a:pPr marL="342900" indent="-342900">
              <a:buAutoNum type="arabicPeriod"/>
            </a:pPr>
            <a:r>
              <a:rPr lang="en-US" sz="1100" b="0" i="0" u="none" strike="noStrike" dirty="0">
                <a:solidFill>
                  <a:srgbClr val="FF00FF"/>
                </a:solidFill>
                <a:effectLst/>
              </a:rPr>
              <a:t>Witnessing threatening, controlling, belittling behavior</a:t>
            </a:r>
          </a:p>
          <a:p>
            <a:pPr marL="342900" indent="-342900">
              <a:buAutoNum type="arabicPeriod"/>
            </a:pPr>
            <a:r>
              <a:rPr lang="en-US" sz="1100" b="0" i="0" u="none" strike="noStrike" dirty="0">
                <a:solidFill>
                  <a:srgbClr val="FF00FF"/>
                </a:solidFill>
                <a:effectLst/>
              </a:rPr>
              <a:t>Behavior that mimics dementia; rocking, sucking or mumbling to oneself</a:t>
            </a:r>
          </a:p>
          <a:p>
            <a:pPr marL="0" indent="0">
              <a:buNone/>
            </a:pPr>
            <a:r>
              <a:rPr lang="en-US" sz="1100" b="0" i="0" u="none" strike="noStrike" dirty="0">
                <a:solidFill>
                  <a:srgbClr val="FF00FF"/>
                </a:solidFill>
                <a:effectLst/>
              </a:rPr>
              <a:t>Signs of Sexual Abuse</a:t>
            </a:r>
          </a:p>
          <a:p>
            <a:pPr marL="342900" indent="-342900">
              <a:buAutoNum type="arabicPeriod"/>
            </a:pPr>
            <a:r>
              <a:rPr lang="en-US" sz="1100" b="0" i="0" u="none" strike="noStrike" dirty="0">
                <a:solidFill>
                  <a:srgbClr val="FF00FF"/>
                </a:solidFill>
                <a:effectLst/>
              </a:rPr>
              <a:t>Bruises around breasts or genitals</a:t>
            </a:r>
          </a:p>
          <a:p>
            <a:pPr marL="342900" indent="-342900">
              <a:buAutoNum type="arabicPeriod"/>
            </a:pPr>
            <a:r>
              <a:rPr lang="en-US" sz="1100" b="0" i="0" u="none" strike="noStrike" dirty="0">
                <a:solidFill>
                  <a:srgbClr val="FF00FF"/>
                </a:solidFill>
                <a:effectLst/>
              </a:rPr>
              <a:t>Unexplained venereal disease of genital infections</a:t>
            </a:r>
          </a:p>
          <a:p>
            <a:pPr marL="342900" indent="-342900">
              <a:buAutoNum type="arabicPeriod"/>
            </a:pPr>
            <a:r>
              <a:rPr lang="en-US" sz="1100" b="0" i="0" u="none" strike="noStrike" dirty="0">
                <a:solidFill>
                  <a:srgbClr val="FF00FF"/>
                </a:solidFill>
                <a:effectLst/>
              </a:rPr>
              <a:t>Vaginal or rectal bleeding; torn, stained or bloody underwear</a:t>
            </a:r>
          </a:p>
          <a:p>
            <a:pPr marL="0" indent="0">
              <a:buNone/>
            </a:pPr>
            <a:r>
              <a:rPr lang="en-US" sz="1100" b="0" i="0" u="none" strike="noStrike" dirty="0">
                <a:solidFill>
                  <a:srgbClr val="FF00FF"/>
                </a:solidFill>
                <a:effectLst/>
              </a:rPr>
              <a:t>Signs of neglect</a:t>
            </a:r>
          </a:p>
          <a:p>
            <a:pPr marL="342900" indent="-342900">
              <a:buAutoNum type="arabicPeriod"/>
            </a:pPr>
            <a:r>
              <a:rPr lang="en-US" sz="1100" b="0" i="0" u="none" strike="noStrike" dirty="0">
                <a:solidFill>
                  <a:srgbClr val="FF00FF"/>
                </a:solidFill>
                <a:effectLst/>
              </a:rPr>
              <a:t>Unusual weight loss, malnutrition or dehydration</a:t>
            </a:r>
          </a:p>
          <a:p>
            <a:pPr marL="342900" indent="-342900">
              <a:buAutoNum type="arabicPeriod"/>
            </a:pPr>
            <a:r>
              <a:rPr lang="en-US" sz="1100" b="0" i="0" u="none" strike="noStrike" dirty="0">
                <a:solidFill>
                  <a:srgbClr val="FF00FF"/>
                </a:solidFill>
                <a:effectLst/>
              </a:rPr>
              <a:t>Bed sores – untreated physical problems</a:t>
            </a:r>
          </a:p>
          <a:p>
            <a:pPr marL="342900" indent="-342900">
              <a:buAutoNum type="arabicPeriod"/>
            </a:pPr>
            <a:r>
              <a:rPr lang="en-US" sz="1100" b="0" i="0" u="none" strike="noStrike" dirty="0">
                <a:solidFill>
                  <a:srgbClr val="FF00FF"/>
                </a:solidFill>
                <a:effectLst/>
              </a:rPr>
              <a:t>Unsanitary living conditions</a:t>
            </a:r>
          </a:p>
          <a:p>
            <a:pPr marL="342900" indent="-342900">
              <a:buAutoNum type="arabicPeriod"/>
            </a:pPr>
            <a:r>
              <a:rPr lang="en-US" sz="1100" b="0" i="0" u="none" strike="noStrike" dirty="0">
                <a:solidFill>
                  <a:srgbClr val="FF00FF"/>
                </a:solidFill>
                <a:effectLst/>
              </a:rPr>
              <a:t>Being left dirty or unbathed  </a:t>
            </a:r>
          </a:p>
        </p:txBody>
      </p:sp>
      <p:sp>
        <p:nvSpPr>
          <p:cNvPr id="4" name="Slide Number Placeholder 3"/>
          <p:cNvSpPr>
            <a:spLocks noGrp="1"/>
          </p:cNvSpPr>
          <p:nvPr>
            <p:ph type="sldNum" sz="quarter" idx="5"/>
          </p:nvPr>
        </p:nvSpPr>
        <p:spPr/>
        <p:txBody>
          <a:bodyPr/>
          <a:lstStyle/>
          <a:p>
            <a:fld id="{64FBF19F-4C9E-4536-ACF8-311A21A1861F}" type="slidenum">
              <a:rPr lang="en-US" smtClean="0"/>
              <a:t>31</a:t>
            </a:fld>
            <a:endParaRPr lang="en-US"/>
          </a:p>
        </p:txBody>
      </p:sp>
    </p:spTree>
    <p:extLst>
      <p:ext uri="{BB962C8B-B14F-4D97-AF65-F5344CB8AC3E}">
        <p14:creationId xmlns:p14="http://schemas.microsoft.com/office/powerpoint/2010/main" val="3381107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suspected abuse - inform:</a:t>
            </a:r>
          </a:p>
          <a:p>
            <a:pPr marL="457200"/>
            <a:r>
              <a:rPr lang="en-US" dirty="0"/>
              <a:t>Diocese – Safeguarding Minister or Canon of the Ordinary</a:t>
            </a:r>
          </a:p>
          <a:p>
            <a:pPr marL="1492250" indent="-1035050"/>
            <a:r>
              <a:rPr lang="en-US" dirty="0"/>
              <a:t>Organization – Responsible person, Supervisor or head of the organization</a:t>
            </a:r>
          </a:p>
          <a:p>
            <a:pPr marL="457200"/>
            <a:r>
              <a:rPr lang="en-US" dirty="0"/>
              <a:t>Member of the Clergy – an Intake Officer</a:t>
            </a:r>
          </a:p>
          <a:p>
            <a:r>
              <a:rPr lang="en-US" dirty="0"/>
              <a:t>	</a:t>
            </a:r>
          </a:p>
          <a:p>
            <a:r>
              <a:rPr lang="en-US" dirty="0"/>
              <a:t>Discuss lesser abuse – not sexual exploitation or abuse </a:t>
            </a:r>
          </a:p>
          <a:p>
            <a:pPr marL="457200"/>
            <a:r>
              <a:rPr lang="en-US" dirty="0"/>
              <a:t>Organization – Head of the organization</a:t>
            </a:r>
          </a:p>
          <a:p>
            <a:pPr marL="2057400" indent="-1600200"/>
            <a:r>
              <a:rPr lang="en-US" dirty="0"/>
              <a:t>Head of Organization -- Safeguarding Minister or Canon of the Ordinary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Methods of Reporting – telephone, email, fax or in person.</a:t>
            </a:r>
          </a:p>
          <a:p>
            <a:endParaRPr lang="en-US" dirty="0"/>
          </a:p>
          <a:p>
            <a:r>
              <a:rPr lang="en-US" dirty="0"/>
              <a:t>Investigation and Enforcement – all complaints or reports will be investigated. If the complaint is valid, immediate action to stop the misconduct and prevent its recurrence will be taken. Such corrective action may include discipline, up to and including discharge or dismissal of the offending person. </a:t>
            </a:r>
          </a:p>
          <a:p>
            <a:endParaRPr lang="en-US" dirty="0"/>
          </a:p>
          <a:p>
            <a:r>
              <a:rPr lang="en-US" dirty="0"/>
              <a:t>The diocese and each congregation and other organization shall provide a copy of these policies to anyone concerned about circumstances that may violate these policies, along with contact information for: </a:t>
            </a:r>
          </a:p>
          <a:p>
            <a:pPr marL="171450" indent="-171450">
              <a:buFont typeface="Arial" panose="020B0604020202020204" pitchFamily="34" charset="0"/>
              <a:buChar char="•"/>
            </a:pPr>
            <a:r>
              <a:rPr lang="en-US" dirty="0"/>
              <a:t>any Responsible Person, Supervisor, Clergy in Charge, head of organization </a:t>
            </a:r>
          </a:p>
          <a:p>
            <a:pPr marL="171450" indent="-171450">
              <a:buFont typeface="Arial" panose="020B0604020202020204" pitchFamily="34" charset="0"/>
              <a:buChar char="•"/>
            </a:pPr>
            <a:r>
              <a:rPr lang="en-US" dirty="0"/>
              <a:t>the Safeguarding Minister, Canon to the Ordinary, and Intake Officers</a:t>
            </a:r>
          </a:p>
          <a:p>
            <a:pPr marL="171450" indent="-171450">
              <a:buFont typeface="Arial" panose="020B0604020202020204" pitchFamily="34" charset="0"/>
              <a:buChar char="•"/>
            </a:pPr>
            <a:r>
              <a:rPr lang="en-US" dirty="0"/>
              <a:t>the Texas Department of Family Protective Services.</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32</a:t>
            </a:fld>
            <a:endParaRPr lang="en-US"/>
          </a:p>
        </p:txBody>
      </p:sp>
    </p:spTree>
    <p:extLst>
      <p:ext uri="{BB962C8B-B14F-4D97-AF65-F5344CB8AC3E}">
        <p14:creationId xmlns:p14="http://schemas.microsoft.com/office/powerpoint/2010/main" val="2987221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33</a:t>
            </a:fld>
            <a:endParaRPr lang="en-US"/>
          </a:p>
        </p:txBody>
      </p:sp>
    </p:spTree>
    <p:extLst>
      <p:ext uri="{BB962C8B-B14F-4D97-AF65-F5344CB8AC3E}">
        <p14:creationId xmlns:p14="http://schemas.microsoft.com/office/powerpoint/2010/main" val="3527290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do you maintain your spiritual balance?  What do you do to make sure you remain spiritually, emotionally, physically fit for your ministry?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actions can you take individually or in community if you experience any of the warning signs that you may be vulnerable to violating your or someone else’s boundaries?</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34</a:t>
            </a:fld>
            <a:endParaRPr lang="en-US" dirty="0"/>
          </a:p>
        </p:txBody>
      </p:sp>
    </p:spTree>
    <p:extLst>
      <p:ext uri="{BB962C8B-B14F-4D97-AF65-F5344CB8AC3E}">
        <p14:creationId xmlns:p14="http://schemas.microsoft.com/office/powerpoint/2010/main" val="1256569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0750" y="4479531"/>
            <a:ext cx="5617208" cy="3665931"/>
          </a:xfrm>
        </p:spPr>
        <p:txBody>
          <a:bodyPr/>
          <a:lstStyle/>
          <a:p>
            <a:r>
              <a:rPr lang="en-US" dirty="0"/>
              <a:t>Possible 30- minute segment</a:t>
            </a:r>
          </a:p>
          <a:p>
            <a:endParaRPr lang="en-US" dirty="0"/>
          </a:p>
          <a:p>
            <a:r>
              <a:rPr lang="en-US" dirty="0"/>
              <a:t>Participants can take a break for15 minutes to read policies pages 7 – 13 and  especially pages 7 – 9, in the context of your ministry,  be prepared to discuss what is important.</a:t>
            </a:r>
          </a:p>
          <a:p>
            <a:endParaRPr lang="en-US" dirty="0"/>
          </a:p>
          <a:p>
            <a:r>
              <a:rPr lang="en-US" dirty="0"/>
              <a:t>Describe your pastoral ministry/ministry to vulnerable adults</a:t>
            </a:r>
          </a:p>
          <a:p>
            <a:endParaRPr lang="en-US" dirty="0"/>
          </a:p>
          <a:p>
            <a:r>
              <a:rPr lang="en-US" dirty="0"/>
              <a:t>Which rules of behavior are especially significant for your role; your work or ministry?   Where do you anticipate that problems could occur in your ministry?  How would you implement protections, (example – a covenant of understanding for a grief group or volunteers leading services at a senior care center0,  and how would you intervene if violations occurred </a:t>
            </a:r>
          </a:p>
        </p:txBody>
      </p:sp>
      <p:sp>
        <p:nvSpPr>
          <p:cNvPr id="4" name="Slide Number Placeholder 3"/>
          <p:cNvSpPr>
            <a:spLocks noGrp="1"/>
          </p:cNvSpPr>
          <p:nvPr>
            <p:ph type="sldNum" sz="quarter" idx="5"/>
          </p:nvPr>
        </p:nvSpPr>
        <p:spPr>
          <a:xfrm>
            <a:off x="3979121" y="8842384"/>
            <a:ext cx="3043979" cy="466716"/>
          </a:xfrm>
        </p:spPr>
        <p:txBody>
          <a:bodyPr/>
          <a:lstStyle/>
          <a:p>
            <a:fld id="{64FBF19F-4C9E-4536-ACF8-311A21A1861F}" type="slidenum">
              <a:rPr lang="en-US" smtClean="0"/>
              <a:t>35</a:t>
            </a:fld>
            <a:endParaRPr lang="en-US"/>
          </a:p>
        </p:txBody>
      </p:sp>
    </p:spTree>
    <p:extLst>
      <p:ext uri="{BB962C8B-B14F-4D97-AF65-F5344CB8AC3E}">
        <p14:creationId xmlns:p14="http://schemas.microsoft.com/office/powerpoint/2010/main" val="3661832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other kinds of violations do you see here?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We’ve talked about power  in pastoral relationships and working with vulnerable adults and this section describes the ways in which we identify behaviors that are appropriate in pastoral relationships and in working with vulnerable adults, and those that are not.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36</a:t>
            </a:fld>
            <a:endParaRPr lang="en-US"/>
          </a:p>
        </p:txBody>
      </p:sp>
    </p:spTree>
    <p:extLst>
      <p:ext uri="{BB962C8B-B14F-4D97-AF65-F5344CB8AC3E}">
        <p14:creationId xmlns:p14="http://schemas.microsoft.com/office/powerpoint/2010/main" val="3947509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Discuss the policies in each of these categories.</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37</a:t>
            </a:fld>
            <a:endParaRPr lang="en-US"/>
          </a:p>
        </p:txBody>
      </p:sp>
    </p:spTree>
    <p:extLst>
      <p:ext uri="{BB962C8B-B14F-4D97-AF65-F5344CB8AC3E}">
        <p14:creationId xmlns:p14="http://schemas.microsoft.com/office/powerpoint/2010/main" val="1216353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code of conduct, tell them that we will be putting a statement of agreement in the chat box and they are to add their first and last name once they see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have them read the whole thing together. Assign one point to a person, have them repeat the point in their own words, not parroting but paraphrasing.  It’s something Tracie likes to do but for SGP I think it would be fine to have a different person read each line.  </a:t>
            </a:r>
          </a:p>
          <a:p>
            <a:endParaRPr lang="en-US" sz="1200" kern="1200" dirty="0">
              <a:solidFill>
                <a:schemeClr val="tx1"/>
              </a:solidFill>
              <a:effectLst/>
              <a:latin typeface="+mn-lt"/>
              <a:ea typeface="+mn-ea"/>
              <a:cs typeface="+mn-cs"/>
            </a:endParaRPr>
          </a:p>
          <a:p>
            <a:r>
              <a:rPr lang="en-US" b="1" dirty="0"/>
              <a:t>##</a:t>
            </a:r>
          </a:p>
        </p:txBody>
      </p:sp>
      <p:sp>
        <p:nvSpPr>
          <p:cNvPr id="4" name="Slide Number Placeholder 3"/>
          <p:cNvSpPr>
            <a:spLocks noGrp="1"/>
          </p:cNvSpPr>
          <p:nvPr>
            <p:ph type="sldNum" sz="quarter" idx="5"/>
          </p:nvPr>
        </p:nvSpPr>
        <p:spPr/>
        <p:txBody>
          <a:bodyPr/>
          <a:lstStyle/>
          <a:p>
            <a:fld id="{64FBF19F-4C9E-4536-ACF8-311A21A1861F}" type="slidenum">
              <a:rPr lang="en-US" smtClean="0"/>
              <a:t>38</a:t>
            </a:fld>
            <a:endParaRPr lang="en-US"/>
          </a:p>
        </p:txBody>
      </p:sp>
    </p:spTree>
    <p:extLst>
      <p:ext uri="{BB962C8B-B14F-4D97-AF65-F5344CB8AC3E}">
        <p14:creationId xmlns:p14="http://schemas.microsoft.com/office/powerpoint/2010/main" val="262531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  </a:t>
            </a:r>
          </a:p>
        </p:txBody>
      </p:sp>
      <p:sp>
        <p:nvSpPr>
          <p:cNvPr id="4" name="Slide Number Placeholder 3"/>
          <p:cNvSpPr>
            <a:spLocks noGrp="1"/>
          </p:cNvSpPr>
          <p:nvPr>
            <p:ph type="sldNum" sz="quarter" idx="5"/>
          </p:nvPr>
        </p:nvSpPr>
        <p:spPr/>
        <p:txBody>
          <a:bodyPr/>
          <a:lstStyle/>
          <a:p>
            <a:fld id="{64FBF19F-4C9E-4536-ACF8-311A21A1861F}" type="slidenum">
              <a:rPr lang="en-US" smtClean="0"/>
              <a:t>4</a:t>
            </a:fld>
            <a:endParaRPr lang="en-US"/>
          </a:p>
        </p:txBody>
      </p:sp>
    </p:spTree>
    <p:extLst>
      <p:ext uri="{BB962C8B-B14F-4D97-AF65-F5344CB8AC3E}">
        <p14:creationId xmlns:p14="http://schemas.microsoft.com/office/powerpoint/2010/main" val="104305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about us; leaders, pastoral counselors and caregivers</a:t>
            </a:r>
            <a:r>
              <a:rPr lang="en-US"/>
              <a:t>, supervisors  </a:t>
            </a:r>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5</a:t>
            </a:fld>
            <a:endParaRPr lang="en-US"/>
          </a:p>
        </p:txBody>
      </p:sp>
    </p:spTree>
    <p:extLst>
      <p:ext uri="{BB962C8B-B14F-4D97-AF65-F5344CB8AC3E}">
        <p14:creationId xmlns:p14="http://schemas.microsoft.com/office/powerpoint/2010/main" val="35206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talking mostly about the role and responsibilities of people in the first 3 categories.</a:t>
            </a:r>
          </a:p>
          <a:p>
            <a:r>
              <a:rPr lang="en-US" dirty="0"/>
              <a:t>Decision makers such has vestry members are required to have a policy review as they are  a governing body and it is critical knowledge in their role.</a:t>
            </a:r>
          </a:p>
        </p:txBody>
      </p:sp>
      <p:sp>
        <p:nvSpPr>
          <p:cNvPr id="4" name="Slide Number Placeholder 3"/>
          <p:cNvSpPr>
            <a:spLocks noGrp="1"/>
          </p:cNvSpPr>
          <p:nvPr>
            <p:ph type="sldNum" sz="quarter" idx="5"/>
          </p:nvPr>
        </p:nvSpPr>
        <p:spPr/>
        <p:txBody>
          <a:bodyPr/>
          <a:lstStyle/>
          <a:p>
            <a:fld id="{64FBF19F-4C9E-4536-ACF8-311A21A1861F}" type="slidenum">
              <a:rPr lang="en-US" smtClean="0"/>
              <a:t>6</a:t>
            </a:fld>
            <a:endParaRPr lang="en-US"/>
          </a:p>
        </p:txBody>
      </p:sp>
    </p:spTree>
    <p:extLst>
      <p:ext uri="{BB962C8B-B14F-4D97-AF65-F5344CB8AC3E}">
        <p14:creationId xmlns:p14="http://schemas.microsoft.com/office/powerpoint/2010/main" val="11468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conversation today is about the care and tending of the relationships we are called to in our work and ministry.  </a:t>
            </a:r>
          </a:p>
          <a:p>
            <a:endParaRPr lang="en-US" dirty="0"/>
          </a:p>
          <a:p>
            <a:r>
              <a:rPr lang="en-US" dirty="0"/>
              <a:t>Relationship is the cornerstone of everything we do in our churches, schools, and organizations.</a:t>
            </a:r>
          </a:p>
          <a:p>
            <a:endParaRPr lang="en-US" dirty="0"/>
          </a:p>
          <a:p>
            <a:r>
              <a:rPr lang="en-US" dirty="0"/>
              <a:t>1.  Ask participants to read the definition of pastoral relationship to themselves.</a:t>
            </a:r>
          </a:p>
          <a:p>
            <a:endParaRPr lang="en-US" dirty="0"/>
          </a:p>
          <a:p>
            <a:pPr marL="228600" indent="-228600">
              <a:buAutoNum type="arabicPeriod" startAt="2"/>
            </a:pPr>
            <a:r>
              <a:rPr lang="en-US" dirty="0"/>
              <a:t>Reflection:  What stands out for you when you read this definition</a:t>
            </a:r>
          </a:p>
          <a:p>
            <a:pPr marL="0" indent="0">
              <a:buNone/>
            </a:pPr>
            <a:r>
              <a:rPr lang="en-US" dirty="0"/>
              <a:t>	1.  Specific roles with defined responsibilities</a:t>
            </a:r>
          </a:p>
          <a:p>
            <a:pPr marL="0" indent="0">
              <a:buNone/>
            </a:pPr>
            <a:r>
              <a:rPr lang="en-US" dirty="0"/>
              <a:t>	2.   Roles are assigned which implies an expertise gained through training, licensing or experience</a:t>
            </a:r>
          </a:p>
          <a:p>
            <a:pPr marL="0" indent="0">
              <a:buNone/>
            </a:pPr>
            <a:endParaRPr lang="en-US" dirty="0"/>
          </a:p>
          <a:p>
            <a:pPr marL="0" indent="0">
              <a:buNone/>
            </a:pPr>
            <a:r>
              <a:rPr lang="en-US" dirty="0"/>
              <a:t>3.   Read the definition of “vulnerable adult”.  What stands out for you?  Who does this definition include?</a:t>
            </a:r>
          </a:p>
          <a:p>
            <a:pPr marL="0" indent="0">
              <a:buNone/>
            </a:pPr>
            <a:r>
              <a:rPr lang="en-US" dirty="0"/>
              <a:t>	1.  Anyone ministered to at home</a:t>
            </a:r>
          </a:p>
          <a:p>
            <a:pPr marL="0" indent="0">
              <a:buNone/>
            </a:pPr>
            <a:r>
              <a:rPr lang="en-US" dirty="0"/>
              <a:t>	2.  Anyone depend upon other for emotional physical, psychological support</a:t>
            </a:r>
          </a:p>
          <a:p>
            <a:pPr marL="0" indent="0">
              <a:buNone/>
            </a:pPr>
            <a:r>
              <a:rPr lang="en-US" dirty="0"/>
              <a:t>	3.  Anyone who, because of a crisis, lacks agency in the relationships</a:t>
            </a:r>
          </a:p>
          <a:p>
            <a:pPr marL="0" indent="0">
              <a:buNone/>
            </a:pPr>
            <a:r>
              <a:rPr lang="en-US" dirty="0"/>
              <a:t>	4.  The classification may be temporary</a:t>
            </a:r>
          </a:p>
          <a:p>
            <a:endParaRPr lang="en-US" b="1" dirty="0"/>
          </a:p>
          <a:p>
            <a:r>
              <a:rPr lang="en-US" b="1" dirty="0"/>
              <a:t>4. What does it mean to have “a lack of agency”?  </a:t>
            </a:r>
          </a:p>
          <a:p>
            <a:endParaRPr lang="en-US" dirty="0"/>
          </a:p>
          <a:p>
            <a:r>
              <a:rPr lang="en-US" b="1" dirty="0"/>
              <a:t>5.  What does it mean to have “a lack of agency” in a pastoral relationship?</a:t>
            </a:r>
          </a:p>
          <a:p>
            <a:endParaRPr lang="en-US" dirty="0"/>
          </a:p>
          <a:p>
            <a:r>
              <a:rPr lang="en-US" dirty="0"/>
              <a:t>6.  A discussion about pastoral relationships and ministry to vulnerable adults must include a conversation and the inherent power imbalance in these relationships</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7</a:t>
            </a:fld>
            <a:endParaRPr lang="en-US"/>
          </a:p>
        </p:txBody>
      </p:sp>
    </p:spTree>
    <p:extLst>
      <p:ext uri="{BB962C8B-B14F-4D97-AF65-F5344CB8AC3E}">
        <p14:creationId xmlns:p14="http://schemas.microsoft.com/office/powerpoint/2010/main" val="394569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532"/>
            <a:ext cx="5617208" cy="4362852"/>
          </a:xfrm>
        </p:spPr>
        <p:txBody>
          <a:bodyPr/>
          <a:lstStyle/>
          <a:p>
            <a:r>
              <a:rPr lang="en-US" dirty="0"/>
              <a:t>A discussion about relationship in ministry would be incomplete without a discussion about power in relationships.</a:t>
            </a:r>
          </a:p>
          <a:p>
            <a:r>
              <a:rPr lang="en-US" dirty="0"/>
              <a:t>How would you define Power?  What does our culture tell us about how power is achieved and maintained?  (ask for a response)</a:t>
            </a:r>
          </a:p>
          <a:p>
            <a:endParaRPr lang="en-US" dirty="0"/>
          </a:p>
          <a:p>
            <a:r>
              <a:rPr lang="en-US" dirty="0"/>
              <a:t>Power can be defined as  the ability and desire to improve the lives of others.  Power can be  given, by a community,  to those who contribute to the greater good, through kindness, enthusiasm, focus on shared goals, calmness and openness to others’ ideas and feelings.</a:t>
            </a:r>
          </a:p>
          <a:p>
            <a:endParaRPr lang="en-US" dirty="0"/>
          </a:p>
          <a:p>
            <a:r>
              <a:rPr lang="en-US" dirty="0"/>
              <a:t>Everyone is in this room because we are in roles that involve leadership, supervision, pastoral care or are in ministry to vulnerable adults.  Roles that are intended to improve the lives of others </a:t>
            </a:r>
          </a:p>
          <a:p>
            <a:endParaRPr lang="en-US" dirty="0"/>
          </a:p>
          <a:p>
            <a:r>
              <a:rPr lang="en-US" dirty="0"/>
              <a:t>Our goal is to be able to demonstrate in a concrete way, what it looks like when you are in a relationship where you have greater power.</a:t>
            </a:r>
          </a:p>
          <a:p>
            <a:endParaRPr lang="en-US" dirty="0"/>
          </a:p>
          <a:p>
            <a:r>
              <a:rPr lang="en-US" dirty="0"/>
              <a:t>BELOW:  ONLY AN EXAMPLE OF HAVING INTRODUCTIONS AFTER SOME CONVERSATION ABOUT POLICIES AND DEFINITIONS.  CAN ALSO BE USED AS INTRODUCATION QUESTION IN THE BEGINNING.</a:t>
            </a:r>
          </a:p>
          <a:p>
            <a:endParaRPr lang="en-US" dirty="0"/>
          </a:p>
          <a:p>
            <a:r>
              <a:rPr lang="en-US" dirty="0">
                <a:solidFill>
                  <a:srgbClr val="FF0000"/>
                </a:solidFill>
              </a:rPr>
              <a:t>Using this brief definition let’s take a moment to introduce ourselves and share briefly, what are roles are and the opportunity to influence or improve the lives of others.</a:t>
            </a:r>
          </a:p>
          <a:p>
            <a:endParaRPr lang="en-US" dirty="0">
              <a:solidFill>
                <a:srgbClr val="FF0000"/>
              </a:solidFill>
            </a:endParaRPr>
          </a:p>
          <a:p>
            <a:r>
              <a:rPr lang="en-US" dirty="0">
                <a:solidFill>
                  <a:srgbClr val="FF0000"/>
                </a:solidFill>
              </a:rPr>
              <a:t>Example:  I’m Katherine and I work in the ministry of wellness and care as a trainer and safeguarding assistant:  In this role I have the opportunity to help raise awareness about working together to create safe communities where people can thrive.  I also get to create the relationships that make this work more effective.</a:t>
            </a:r>
          </a:p>
          <a:p>
            <a:endParaRPr lang="en-US" dirty="0">
              <a:solidFill>
                <a:srgbClr val="FF0000"/>
              </a:solidFill>
            </a:endParaRPr>
          </a:p>
          <a:p>
            <a:endParaRPr lang="en-US" dirty="0"/>
          </a:p>
          <a:p>
            <a:r>
              <a:rPr lang="en-US" dirty="0">
                <a:solidFill>
                  <a:schemeClr val="accent1">
                    <a:lumMod val="60000"/>
                    <a:lumOff val="40000"/>
                  </a:schemeClr>
                </a:solidFill>
              </a:rPr>
              <a:t> </a:t>
            </a:r>
            <a:endParaRPr lang="en-US" sz="1800" b="0" i="0" u="none" strike="noStrike" dirty="0">
              <a:solidFill>
                <a:schemeClr val="accent1">
                  <a:lumMod val="60000"/>
                  <a:lumOff val="40000"/>
                </a:schemeClr>
              </a:solidFill>
              <a:effectLst/>
              <a:latin typeface="Arial" panose="020B0604020202020204" pitchFamily="34" charset="0"/>
            </a:endParaRPr>
          </a:p>
          <a:p>
            <a:endParaRPr lang="en-US" sz="1800" b="0" i="0" u="none" strike="noStrike" dirty="0">
              <a:solidFill>
                <a:srgbClr val="FF00FF"/>
              </a:solidFill>
              <a:effectLst/>
              <a:latin typeface="Arial" panose="020B0604020202020204" pitchFamily="34" charset="0"/>
            </a:endParaRPr>
          </a:p>
          <a:p>
            <a:endParaRPr lang="en-US" sz="1800" b="0" i="0" u="none" strike="noStrike" dirty="0">
              <a:solidFill>
                <a:srgbClr val="FF00FF"/>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8</a:t>
            </a:fld>
            <a:endParaRPr lang="en-US"/>
          </a:p>
        </p:txBody>
      </p:sp>
    </p:spTree>
    <p:extLst>
      <p:ext uri="{BB962C8B-B14F-4D97-AF65-F5344CB8AC3E}">
        <p14:creationId xmlns:p14="http://schemas.microsoft.com/office/powerpoint/2010/main" val="315588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anyone has heard of the Rules of the Sea.  If yes, then ask them to explain.</a:t>
            </a:r>
          </a:p>
          <a:p>
            <a:endParaRPr lang="en-US" dirty="0"/>
          </a:p>
          <a:p>
            <a:r>
              <a:rPr lang="en-US" dirty="0"/>
              <a:t>The boat under power gives way or gives preference to the boat under sail ensuring that the space they have to navigate is safe for both vessels</a:t>
            </a:r>
          </a:p>
          <a:p>
            <a:endParaRPr lang="en-US" dirty="0"/>
          </a:p>
          <a:p>
            <a:r>
              <a:rPr lang="en-US" dirty="0"/>
              <a:t>The vessel under power  has resources that  enable them to can navigate situations with greater ease including changing direction, speed and responding to potentially harmful situations. </a:t>
            </a:r>
          </a:p>
          <a:p>
            <a:endParaRPr lang="en-US" dirty="0"/>
          </a:p>
          <a:p>
            <a:r>
              <a:rPr lang="en-US" dirty="0"/>
              <a:t>The sailboat does not have the resources to respond as quickly to avoid harm.    Their speed, their response time are largely dependent on resources outside of their control, such as air and ocean currents, and weather conditions.</a:t>
            </a:r>
          </a:p>
          <a:p>
            <a:endParaRPr lang="en-US" dirty="0"/>
          </a:p>
          <a:p>
            <a:r>
              <a:rPr lang="en-US" dirty="0"/>
              <a:t>Ask for other examples where rules are in place to give preference to those with greater vulnerability.  Examples:  Traffic laws benefiting </a:t>
            </a:r>
            <a:r>
              <a:rPr lang="en-US" sz="1200" kern="1200" dirty="0">
                <a:solidFill>
                  <a:schemeClr val="tx1"/>
                </a:solidFill>
                <a:effectLst/>
                <a:latin typeface="+mn-lt"/>
                <a:ea typeface="+mn-ea"/>
                <a:cs typeface="+mn-cs"/>
              </a:rPr>
              <a:t>a pedestrian; an emergency vehicle on the side of the road;  a person under medical care – areas of life where rules are created to enact protections for people who are less resourced  </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9</a:t>
            </a:fld>
            <a:endParaRPr lang="en-US"/>
          </a:p>
        </p:txBody>
      </p:sp>
    </p:spTree>
    <p:extLst>
      <p:ext uri="{BB962C8B-B14F-4D97-AF65-F5344CB8AC3E}">
        <p14:creationId xmlns:p14="http://schemas.microsoft.com/office/powerpoint/2010/main" val="3514610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1343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29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24001" y="452718"/>
            <a:ext cx="852683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489588" y="20574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509104" y="27432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740300" y="20574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729747" y="27432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1341" y="20574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981341" y="27432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582783" y="22098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18868" y="22098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739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393638" y="630259"/>
            <a:ext cx="940472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390252"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90252"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390252"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627164"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627163"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625811"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62489"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862488"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862364"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446393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0001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88916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523019" y="2052918"/>
            <a:ext cx="8526834" cy="4195481"/>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8C81A-F4FF-4C32-97BB-8BFDB57097A3}"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96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90280-FA50-49E9-A04F-58AE9AA6CAAA}"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42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142B-7AA7-9743-AB1D-677E58B91F42}"/>
              </a:ext>
            </a:extLst>
          </p:cNvPr>
          <p:cNvSpPr>
            <a:spLocks noGrp="1"/>
          </p:cNvSpPr>
          <p:nvPr>
            <p:ph type="title"/>
          </p:nvPr>
        </p:nvSpPr>
        <p:spPr>
          <a:xfrm>
            <a:off x="1524000" y="452718"/>
            <a:ext cx="8526834" cy="1400530"/>
          </a:xfrm>
        </p:spPr>
        <p:txBody>
          <a:bodyPr/>
          <a:lstStyle/>
          <a:p>
            <a:r>
              <a:rPr lang="en-US"/>
              <a:t>Click to edit Master title style</a:t>
            </a:r>
          </a:p>
        </p:txBody>
      </p:sp>
      <p:sp>
        <p:nvSpPr>
          <p:cNvPr id="3" name="Date Placeholder 2">
            <a:extLst>
              <a:ext uri="{FF2B5EF4-FFF2-40B4-BE49-F238E27FC236}">
                <a16:creationId xmlns:a16="http://schemas.microsoft.com/office/drawing/2014/main" id="{C071610A-8ADB-2C45-BFBE-C9185CEF9B7C}"/>
              </a:ext>
            </a:extLst>
          </p:cNvPr>
          <p:cNvSpPr>
            <a:spLocks noGrp="1"/>
          </p:cNvSpPr>
          <p:nvPr>
            <p:ph type="dt" sz="half" idx="10"/>
          </p:nvPr>
        </p:nvSpPr>
        <p:spPr/>
        <p:txBody>
          <a:bodyPr/>
          <a:lstStyle/>
          <a:p>
            <a:fld id="{614D2723-4850-48F9-9B48-01972BA49659}" type="datetime1">
              <a:rPr lang="en-US" smtClean="0"/>
              <a:t>11/6/2020</a:t>
            </a:fld>
            <a:endParaRPr lang="en-US" dirty="0"/>
          </a:p>
        </p:txBody>
      </p:sp>
      <p:sp>
        <p:nvSpPr>
          <p:cNvPr id="4" name="Footer Placeholder 3">
            <a:extLst>
              <a:ext uri="{FF2B5EF4-FFF2-40B4-BE49-F238E27FC236}">
                <a16:creationId xmlns:a16="http://schemas.microsoft.com/office/drawing/2014/main" id="{CAE3DD89-C578-5B43-95CE-68A86DF25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A6118C-01B9-6A47-BA38-479B27E8976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6" name="Rectangle 5">
            <a:extLst>
              <a:ext uri="{FF2B5EF4-FFF2-40B4-BE49-F238E27FC236}">
                <a16:creationId xmlns:a16="http://schemas.microsoft.com/office/drawing/2014/main" id="{4A7AF318-D2AE-404C-8668-B1E0A548206E}"/>
              </a:ext>
            </a:extLst>
          </p:cNvPr>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37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523019" y="2052918"/>
            <a:ext cx="8526834" cy="4195481"/>
          </a:xfrm>
        </p:spPr>
        <p:txBody>
          <a:bodyPr/>
          <a:lstStyle>
            <a:lvl2pPr marL="742950" indent="-285750">
              <a:buFont typeface=".SF NS Symbols Regular"/>
              <a:buChar char="★"/>
              <a:defRPr/>
            </a:lvl2pPr>
            <a:lvl3pPr marL="1143000" indent="-228600">
              <a:buFont typeface=".SF NS Symbols Regular"/>
              <a:buChar char="★"/>
              <a:defRPr/>
            </a:lvl3pPr>
            <a:lvl4pPr marL="1600200" indent="-228600">
              <a:buFont typeface=".SF NS Symbols Regular"/>
              <a:buChar char="★"/>
              <a:defRPr/>
            </a:lvl4pPr>
            <a:lvl5pPr marL="2057400" indent="-228600">
              <a:buFont typeface=".SF NS Symbols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A31E145-8A3D-4868-A243-D8F2BA03C6FA}"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32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138E-2F34-4455-B497-AFA68FAAE9BB}"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7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FE25D-EB06-4889-B2B6-7A71F6B174A7}" type="datetime1">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57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C31C7C-1FBA-4934-AD31-8F6945A09954}" type="datetime1">
              <a:rPr lang="en-US" smtClean="0"/>
              <a:t>11/6/2020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0110533"/>
      </p:ext>
    </p:extLst>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7926D-92D5-4F93-8BD7-34AEABE43C26}" type="datetime1">
              <a:rPr lang="en-US" smtClean="0"/>
              <a:t>11/6/2020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56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BB8A05-D678-4313-B054-0C4DE4AF9E43}" type="datetime1">
              <a:rPr lang="en-US" smtClean="0"/>
              <a:t>11/6/2020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84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70101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8661" y="4800587"/>
            <a:ext cx="859195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8661" y="685800"/>
            <a:ext cx="8591951"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388660" y="5367325"/>
            <a:ext cx="859195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6299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11/6/2020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0" y="181970"/>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701" r:id="rId17"/>
  </p:sldLayoutIdLst>
  <p:hf hdr="0" ftr="0" dt="0"/>
  <p:txStyles>
    <p:titleStyle>
      <a:lvl1pPr algn="l" defTabSz="457200"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21"/>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3gp"/><Relationship Id="rId1" Type="http://schemas.microsoft.com/office/2007/relationships/media" Target="../media/media1.3gp"/><Relationship Id="rId5" Type="http://schemas.openxmlformats.org/officeDocument/2006/relationships/image" Target="../media/image11.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838198" y="949657"/>
            <a:ext cx="9816259" cy="955343"/>
          </a:xfrm>
        </p:spPr>
        <p:txBody>
          <a:bodyPr/>
          <a:lstStyle/>
          <a:p>
            <a:pPr algn="ctr"/>
            <a:r>
              <a:rPr lang="en-US" sz="4400" dirty="0"/>
              <a:t>PRAYER BEFORE A MEETING</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057400" y="1752600"/>
            <a:ext cx="8915402" cy="4419600"/>
          </a:xfrm>
        </p:spPr>
        <p:txBody>
          <a:bodyPr>
            <a:noAutofit/>
          </a:bodyPr>
          <a:lstStyle/>
          <a:p>
            <a:r>
              <a:rPr lang="en-US" sz="2800" dirty="0">
                <a:solidFill>
                  <a:srgbClr val="008080"/>
                </a:solidFill>
              </a:rPr>
              <a:t>God our Creator,</a:t>
            </a:r>
          </a:p>
          <a:p>
            <a:r>
              <a:rPr lang="en-US" sz="2800" dirty="0">
                <a:solidFill>
                  <a:srgbClr val="008080"/>
                </a:solidFill>
              </a:rPr>
              <a:t>when you speak there is light and life,</a:t>
            </a:r>
          </a:p>
          <a:p>
            <a:r>
              <a:rPr lang="en-US" sz="2800" dirty="0">
                <a:solidFill>
                  <a:srgbClr val="008080"/>
                </a:solidFill>
              </a:rPr>
              <a:t>when you act there is justice and love;</a:t>
            </a:r>
          </a:p>
          <a:p>
            <a:r>
              <a:rPr lang="en-US" sz="2800" dirty="0">
                <a:solidFill>
                  <a:srgbClr val="008080"/>
                </a:solidFill>
              </a:rPr>
              <a:t>grant that your love may be present in our meeting,</a:t>
            </a:r>
          </a:p>
          <a:p>
            <a:r>
              <a:rPr lang="en-US" sz="2800" dirty="0">
                <a:solidFill>
                  <a:srgbClr val="008080"/>
                </a:solidFill>
              </a:rPr>
              <a:t>so that what we say and what we do </a:t>
            </a:r>
          </a:p>
          <a:p>
            <a:r>
              <a:rPr lang="en-US" sz="2800" dirty="0">
                <a:solidFill>
                  <a:srgbClr val="008080"/>
                </a:solidFill>
              </a:rPr>
              <a:t>may be filled with your Holy Spirit</a:t>
            </a:r>
          </a:p>
          <a:p>
            <a:pPr>
              <a:spcBef>
                <a:spcPts val="1800"/>
              </a:spcBef>
            </a:pPr>
            <a:r>
              <a:rPr lang="en-US" sz="2400" dirty="0">
                <a:solidFill>
                  <a:srgbClr val="008080"/>
                </a:solidFill>
              </a:rPr>
              <a:t>											New Zealand Prayer Book</a:t>
            </a: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05705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1898-2329-420F-A968-1A1632CC4491}"/>
              </a:ext>
            </a:extLst>
          </p:cNvPr>
          <p:cNvSpPr>
            <a:spLocks noGrp="1"/>
          </p:cNvSpPr>
          <p:nvPr>
            <p:ph type="title"/>
          </p:nvPr>
        </p:nvSpPr>
        <p:spPr>
          <a:xfrm>
            <a:off x="1842341" y="949657"/>
            <a:ext cx="8507318" cy="1185375"/>
          </a:xfrm>
        </p:spPr>
        <p:txBody>
          <a:bodyPr/>
          <a:lstStyle/>
          <a:p>
            <a:r>
              <a:rPr lang="en-US" sz="4400" dirty="0"/>
              <a:t>WHO HOLDS POWER?</a:t>
            </a:r>
          </a:p>
        </p:txBody>
      </p:sp>
      <p:sp>
        <p:nvSpPr>
          <p:cNvPr id="3" name="Text Placeholder 2">
            <a:extLst>
              <a:ext uri="{FF2B5EF4-FFF2-40B4-BE49-F238E27FC236}">
                <a16:creationId xmlns:a16="http://schemas.microsoft.com/office/drawing/2014/main" id="{B37E7DA5-10AB-461A-AF52-6DB4D9DB24D3}"/>
              </a:ext>
            </a:extLst>
          </p:cNvPr>
          <p:cNvSpPr>
            <a:spLocks noGrp="1"/>
          </p:cNvSpPr>
          <p:nvPr>
            <p:ph type="body" sz="half" idx="2"/>
          </p:nvPr>
        </p:nvSpPr>
        <p:spPr>
          <a:xfrm>
            <a:off x="1981200" y="1905000"/>
            <a:ext cx="8368459" cy="3887633"/>
          </a:xfrm>
        </p:spPr>
        <p:txBody>
          <a:bodyPr>
            <a:noAutofit/>
          </a:bodyPr>
          <a:lstStyle/>
          <a:p>
            <a:endParaRPr lang="en-US" sz="2400" dirty="0">
              <a:solidFill>
                <a:schemeClr val="bg1"/>
              </a:solidFill>
            </a:endParaRPr>
          </a:p>
          <a:p>
            <a:r>
              <a:rPr lang="en-US" sz="2400" dirty="0">
                <a:solidFill>
                  <a:schemeClr val="bg1"/>
                </a:solidFill>
              </a:rPr>
              <a:t>We function in different roles with varying degrees of power:</a:t>
            </a:r>
          </a:p>
          <a:p>
            <a:pPr>
              <a:spcBef>
                <a:spcPts val="0"/>
              </a:spcBef>
            </a:pPr>
            <a:endParaRPr lang="en-US" sz="2400" dirty="0">
              <a:solidFill>
                <a:schemeClr val="bg1"/>
              </a:solidFill>
            </a:endParaRPr>
          </a:p>
          <a:p>
            <a:pPr marL="800100" lvl="1" indent="-342900">
              <a:buFont typeface="Wingdings" panose="05000000000000000000" pitchFamily="2" charset="2"/>
              <a:buChar char="v"/>
            </a:pPr>
            <a:r>
              <a:rPr lang="en-US" sz="2400" dirty="0">
                <a:solidFill>
                  <a:srgbClr val="008080"/>
                </a:solidFill>
              </a:rPr>
              <a:t>Teacher &gt; Student</a:t>
            </a:r>
          </a:p>
          <a:p>
            <a:pPr marL="800100" lvl="1" indent="-342900">
              <a:buFont typeface="Wingdings" panose="05000000000000000000" pitchFamily="2" charset="2"/>
              <a:buChar char="v"/>
            </a:pPr>
            <a:r>
              <a:rPr lang="en-US" sz="2400" dirty="0">
                <a:solidFill>
                  <a:srgbClr val="008080"/>
                </a:solidFill>
              </a:rPr>
              <a:t>Supervisor &gt; Team member</a:t>
            </a:r>
          </a:p>
          <a:p>
            <a:pPr marL="800100" lvl="1" indent="-342900">
              <a:buFont typeface="Wingdings" panose="05000000000000000000" pitchFamily="2" charset="2"/>
              <a:buChar char="v"/>
            </a:pPr>
            <a:r>
              <a:rPr lang="en-US" sz="2400" dirty="0">
                <a:solidFill>
                  <a:srgbClr val="008080"/>
                </a:solidFill>
              </a:rPr>
              <a:t>Doctor &gt; Patient</a:t>
            </a:r>
          </a:p>
          <a:p>
            <a:pPr marL="800100" lvl="1" indent="-342900">
              <a:buFont typeface="Wingdings" panose="05000000000000000000" pitchFamily="2" charset="2"/>
              <a:buChar char="v"/>
            </a:pPr>
            <a:r>
              <a:rPr lang="en-US" sz="2400" dirty="0">
                <a:solidFill>
                  <a:srgbClr val="008080"/>
                </a:solidFill>
              </a:rPr>
              <a:t>IT Professional &gt; Me</a:t>
            </a:r>
          </a:p>
          <a:p>
            <a:pPr marL="800100" lvl="1" indent="-342900">
              <a:buFont typeface="Wingdings" panose="05000000000000000000" pitchFamily="2" charset="2"/>
              <a:buChar char="v"/>
            </a:pPr>
            <a:r>
              <a:rPr lang="en-US" sz="2400" dirty="0">
                <a:solidFill>
                  <a:srgbClr val="008080"/>
                </a:solidFill>
              </a:rPr>
              <a:t>Bank Manager &gt; Mechanic</a:t>
            </a:r>
          </a:p>
          <a:p>
            <a:pPr marL="800100" lvl="1" indent="-342900">
              <a:buFont typeface="Wingdings" panose="05000000000000000000" pitchFamily="2" charset="2"/>
              <a:buChar char="v"/>
            </a:pPr>
            <a:r>
              <a:rPr lang="en-US" sz="2400" dirty="0">
                <a:solidFill>
                  <a:srgbClr val="008080"/>
                </a:solidFill>
              </a:rPr>
              <a:t>Mechanic &gt; Bank Manager by the side of road</a:t>
            </a:r>
          </a:p>
          <a:p>
            <a:endParaRPr lang="en-US" dirty="0"/>
          </a:p>
        </p:txBody>
      </p:sp>
      <p:sp>
        <p:nvSpPr>
          <p:cNvPr id="4" name="Slide Number Placeholder 3">
            <a:extLst>
              <a:ext uri="{FF2B5EF4-FFF2-40B4-BE49-F238E27FC236}">
                <a16:creationId xmlns:a16="http://schemas.microsoft.com/office/drawing/2014/main" id="{94757AEB-08CA-4E13-9F2A-7B9412B474EB}"/>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267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EEC2-637B-49FD-8F65-D4F8F214B9CF}"/>
              </a:ext>
            </a:extLst>
          </p:cNvPr>
          <p:cNvSpPr>
            <a:spLocks noGrp="1"/>
          </p:cNvSpPr>
          <p:nvPr>
            <p:ph type="title"/>
          </p:nvPr>
        </p:nvSpPr>
        <p:spPr>
          <a:xfrm>
            <a:off x="1832583" y="1295400"/>
            <a:ext cx="8526834" cy="1400530"/>
          </a:xfrm>
        </p:spPr>
        <p:txBody>
          <a:bodyPr/>
          <a:lstStyle/>
          <a:p>
            <a:r>
              <a:rPr lang="en-US" sz="4400" dirty="0"/>
              <a:t>POWER AND VULNERABILITY</a:t>
            </a:r>
          </a:p>
        </p:txBody>
      </p:sp>
      <p:sp>
        <p:nvSpPr>
          <p:cNvPr id="3" name="Slide Number Placeholder 2">
            <a:extLst>
              <a:ext uri="{FF2B5EF4-FFF2-40B4-BE49-F238E27FC236}">
                <a16:creationId xmlns:a16="http://schemas.microsoft.com/office/drawing/2014/main" id="{7E38BC52-9C38-4DA2-A37F-28244A3D586D}"/>
              </a:ext>
            </a:extLst>
          </p:cNvPr>
          <p:cNvSpPr>
            <a:spLocks noGrp="1"/>
          </p:cNvSpPr>
          <p:nvPr>
            <p:ph type="sldNum" sz="quarter" idx="12"/>
          </p:nvPr>
        </p:nvSpPr>
        <p:spPr/>
        <p:txBody>
          <a:bodyPr/>
          <a:lstStyle/>
          <a:p>
            <a:fld id="{D57F1E4F-1CFF-5643-939E-02111984F565}" type="slidenum">
              <a:rPr lang="en-US" smtClean="0"/>
              <a:t>11</a:t>
            </a:fld>
            <a:endParaRPr lang="en-US" dirty="0"/>
          </a:p>
        </p:txBody>
      </p:sp>
      <p:graphicFrame>
        <p:nvGraphicFramePr>
          <p:cNvPr id="5" name="Table 5">
            <a:extLst>
              <a:ext uri="{FF2B5EF4-FFF2-40B4-BE49-F238E27FC236}">
                <a16:creationId xmlns:a16="http://schemas.microsoft.com/office/drawing/2014/main" id="{43C81AF5-38A4-4CBC-BA37-45F84D12DD0C}"/>
              </a:ext>
            </a:extLst>
          </p:cNvPr>
          <p:cNvGraphicFramePr>
            <a:graphicFrameLocks noGrp="1"/>
          </p:cNvGraphicFramePr>
          <p:nvPr>
            <p:extLst>
              <p:ext uri="{D42A27DB-BD31-4B8C-83A1-F6EECF244321}">
                <p14:modId xmlns:p14="http://schemas.microsoft.com/office/powerpoint/2010/main" val="4257038597"/>
              </p:ext>
            </p:extLst>
          </p:nvPr>
        </p:nvGraphicFramePr>
        <p:xfrm>
          <a:off x="1832583" y="2438400"/>
          <a:ext cx="8787450" cy="2743200"/>
        </p:xfrm>
        <a:graphic>
          <a:graphicData uri="http://schemas.openxmlformats.org/drawingml/2006/table">
            <a:tbl>
              <a:tblPr firstRow="1" bandRow="1">
                <a:tableStyleId>{93296810-A885-4BE3-A3E7-6D5BEEA58F35}</a:tableStyleId>
              </a:tblPr>
              <a:tblGrid>
                <a:gridCol w="4302788">
                  <a:extLst>
                    <a:ext uri="{9D8B030D-6E8A-4147-A177-3AD203B41FA5}">
                      <a16:colId xmlns:a16="http://schemas.microsoft.com/office/drawing/2014/main" val="2992549524"/>
                    </a:ext>
                  </a:extLst>
                </a:gridCol>
                <a:gridCol w="4484662">
                  <a:extLst>
                    <a:ext uri="{9D8B030D-6E8A-4147-A177-3AD203B41FA5}">
                      <a16:colId xmlns:a16="http://schemas.microsoft.com/office/drawing/2014/main" val="626542144"/>
                    </a:ext>
                  </a:extLst>
                </a:gridCol>
              </a:tblGrid>
              <a:tr h="914400">
                <a:tc>
                  <a:txBody>
                    <a:bodyPr/>
                    <a:lstStyle/>
                    <a:p>
                      <a:pPr algn="ctr"/>
                      <a:r>
                        <a:rPr lang="en-US" sz="2400" dirty="0">
                          <a:solidFill>
                            <a:schemeClr val="tx1"/>
                          </a:solidFill>
                        </a:rPr>
                        <a:t>POWER</a:t>
                      </a:r>
                    </a:p>
                  </a:txBody>
                  <a:tcPr>
                    <a:solidFill>
                      <a:srgbClr val="008080"/>
                    </a:solidFill>
                  </a:tcPr>
                </a:tc>
                <a:tc>
                  <a:txBody>
                    <a:bodyPr/>
                    <a:lstStyle/>
                    <a:p>
                      <a:pPr algn="ctr"/>
                      <a:r>
                        <a:rPr lang="en-US" sz="2400" dirty="0"/>
                        <a:t>VULNERABILITY</a:t>
                      </a:r>
                    </a:p>
                  </a:txBody>
                  <a:tcPr>
                    <a:solidFill>
                      <a:srgbClr val="008080"/>
                    </a:solidFill>
                  </a:tcPr>
                </a:tc>
                <a:extLst>
                  <a:ext uri="{0D108BD9-81ED-4DB2-BD59-A6C34878D82A}">
                    <a16:rowId xmlns:a16="http://schemas.microsoft.com/office/drawing/2014/main" val="535096156"/>
                  </a:ext>
                </a:extLst>
              </a:tr>
              <a:tr h="914400">
                <a:tc>
                  <a:txBody>
                    <a:bodyPr/>
                    <a:lstStyle/>
                    <a:p>
                      <a:r>
                        <a:rPr lang="en-US" sz="2400" dirty="0">
                          <a:solidFill>
                            <a:schemeClr val="bg1"/>
                          </a:solidFill>
                        </a:rPr>
                        <a:t>Greater Resources</a:t>
                      </a:r>
                    </a:p>
                  </a:txBody>
                  <a:tcPr>
                    <a:solidFill>
                      <a:schemeClr val="bg2">
                        <a:lumMod val="40000"/>
                        <a:lumOff val="60000"/>
                      </a:schemeClr>
                    </a:solidFill>
                  </a:tcPr>
                </a:tc>
                <a:tc>
                  <a:txBody>
                    <a:bodyPr/>
                    <a:lstStyle/>
                    <a:p>
                      <a:r>
                        <a:rPr lang="en-US" sz="2400" dirty="0"/>
                        <a:t>Fewer Resources</a:t>
                      </a:r>
                    </a:p>
                  </a:txBody>
                  <a:tcPr>
                    <a:solidFill>
                      <a:schemeClr val="bg2">
                        <a:lumMod val="40000"/>
                        <a:lumOff val="60000"/>
                      </a:schemeClr>
                    </a:solidFill>
                  </a:tcPr>
                </a:tc>
                <a:extLst>
                  <a:ext uri="{0D108BD9-81ED-4DB2-BD59-A6C34878D82A}">
                    <a16:rowId xmlns:a16="http://schemas.microsoft.com/office/drawing/2014/main" val="2936646055"/>
                  </a:ext>
                </a:extLst>
              </a:tr>
              <a:tr h="914400">
                <a:tc>
                  <a:txBody>
                    <a:bodyPr/>
                    <a:lstStyle/>
                    <a:p>
                      <a:r>
                        <a:rPr lang="en-US" sz="2400" dirty="0"/>
                        <a:t>Responsibility for Use of that Power</a:t>
                      </a:r>
                    </a:p>
                  </a:txBody>
                  <a:tcPr>
                    <a:solidFill>
                      <a:schemeClr val="bg2">
                        <a:lumMod val="20000"/>
                        <a:lumOff val="80000"/>
                      </a:schemeClr>
                    </a:solidFill>
                  </a:tcPr>
                </a:tc>
                <a:tc>
                  <a:txBody>
                    <a:bodyPr/>
                    <a:lstStyle/>
                    <a:p>
                      <a:r>
                        <a:rPr lang="en-US" sz="2400" dirty="0"/>
                        <a:t>Potential to be Violated or Exploited</a:t>
                      </a:r>
                    </a:p>
                  </a:txBody>
                  <a:tcPr>
                    <a:solidFill>
                      <a:schemeClr val="bg2">
                        <a:lumMod val="20000"/>
                        <a:lumOff val="80000"/>
                      </a:schemeClr>
                    </a:solidFill>
                  </a:tcPr>
                </a:tc>
                <a:extLst>
                  <a:ext uri="{0D108BD9-81ED-4DB2-BD59-A6C34878D82A}">
                    <a16:rowId xmlns:a16="http://schemas.microsoft.com/office/drawing/2014/main" val="2918929739"/>
                  </a:ext>
                </a:extLst>
              </a:tr>
            </a:tbl>
          </a:graphicData>
        </a:graphic>
      </p:graphicFrame>
    </p:spTree>
    <p:extLst>
      <p:ext uri="{BB962C8B-B14F-4D97-AF65-F5344CB8AC3E}">
        <p14:creationId xmlns:p14="http://schemas.microsoft.com/office/powerpoint/2010/main" val="217272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EEC2-637B-49FD-8F65-D4F8F214B9CF}"/>
              </a:ext>
            </a:extLst>
          </p:cNvPr>
          <p:cNvSpPr>
            <a:spLocks noGrp="1"/>
          </p:cNvSpPr>
          <p:nvPr>
            <p:ph type="title"/>
          </p:nvPr>
        </p:nvSpPr>
        <p:spPr>
          <a:xfrm>
            <a:off x="1676400" y="565813"/>
            <a:ext cx="8604501" cy="1400530"/>
          </a:xfrm>
        </p:spPr>
        <p:txBody>
          <a:bodyPr/>
          <a:lstStyle/>
          <a:p>
            <a:br>
              <a:rPr lang="en-US" sz="4400" dirty="0"/>
            </a:br>
            <a:r>
              <a:rPr lang="en-US" sz="4400" dirty="0"/>
              <a:t>IMBALANCE OF POWER</a:t>
            </a:r>
          </a:p>
        </p:txBody>
      </p:sp>
      <p:sp>
        <p:nvSpPr>
          <p:cNvPr id="3" name="Slide Number Placeholder 2">
            <a:extLst>
              <a:ext uri="{FF2B5EF4-FFF2-40B4-BE49-F238E27FC236}">
                <a16:creationId xmlns:a16="http://schemas.microsoft.com/office/drawing/2014/main" id="{7E38BC52-9C38-4DA2-A37F-28244A3D586D}"/>
              </a:ext>
            </a:extLst>
          </p:cNvPr>
          <p:cNvSpPr>
            <a:spLocks noGrp="1"/>
          </p:cNvSpPr>
          <p:nvPr>
            <p:ph type="sldNum" sz="quarter" idx="12"/>
          </p:nvPr>
        </p:nvSpPr>
        <p:spPr/>
        <p:txBody>
          <a:bodyPr/>
          <a:lstStyle/>
          <a:p>
            <a:fld id="{D57F1E4F-1CFF-5643-939E-02111984F565}" type="slidenum">
              <a:rPr lang="en-US" smtClean="0"/>
              <a:t>12</a:t>
            </a:fld>
            <a:endParaRPr lang="en-US" dirty="0"/>
          </a:p>
        </p:txBody>
      </p:sp>
      <p:graphicFrame>
        <p:nvGraphicFramePr>
          <p:cNvPr id="5" name="Table 5">
            <a:extLst>
              <a:ext uri="{FF2B5EF4-FFF2-40B4-BE49-F238E27FC236}">
                <a16:creationId xmlns:a16="http://schemas.microsoft.com/office/drawing/2014/main" id="{43C81AF5-38A4-4CBC-BA37-45F84D12DD0C}"/>
              </a:ext>
            </a:extLst>
          </p:cNvPr>
          <p:cNvGraphicFramePr>
            <a:graphicFrameLocks noGrp="1"/>
          </p:cNvGraphicFramePr>
          <p:nvPr>
            <p:extLst>
              <p:ext uri="{D42A27DB-BD31-4B8C-83A1-F6EECF244321}">
                <p14:modId xmlns:p14="http://schemas.microsoft.com/office/powerpoint/2010/main" val="2615278961"/>
              </p:ext>
            </p:extLst>
          </p:nvPr>
        </p:nvGraphicFramePr>
        <p:xfrm>
          <a:off x="1754067" y="2361271"/>
          <a:ext cx="9182101" cy="3661719"/>
        </p:xfrm>
        <a:graphic>
          <a:graphicData uri="http://schemas.openxmlformats.org/drawingml/2006/table">
            <a:tbl>
              <a:tblPr firstRow="1" bandRow="1">
                <a:tableStyleId>{93296810-A885-4BE3-A3E7-6D5BEEA58F35}</a:tableStyleId>
              </a:tblPr>
              <a:tblGrid>
                <a:gridCol w="4837977">
                  <a:extLst>
                    <a:ext uri="{9D8B030D-6E8A-4147-A177-3AD203B41FA5}">
                      <a16:colId xmlns:a16="http://schemas.microsoft.com/office/drawing/2014/main" val="2992549524"/>
                    </a:ext>
                  </a:extLst>
                </a:gridCol>
                <a:gridCol w="4344124">
                  <a:extLst>
                    <a:ext uri="{9D8B030D-6E8A-4147-A177-3AD203B41FA5}">
                      <a16:colId xmlns:a16="http://schemas.microsoft.com/office/drawing/2014/main" val="626542144"/>
                    </a:ext>
                  </a:extLst>
                </a:gridCol>
              </a:tblGrid>
              <a:tr h="988541">
                <a:tc>
                  <a:txBody>
                    <a:bodyPr/>
                    <a:lstStyle/>
                    <a:p>
                      <a:pPr algn="ctr"/>
                      <a:r>
                        <a:rPr lang="en-US" sz="2400" dirty="0">
                          <a:solidFill>
                            <a:schemeClr val="tx1"/>
                          </a:solidFill>
                        </a:rPr>
                        <a:t>LAY MINISTER</a:t>
                      </a:r>
                    </a:p>
                  </a:txBody>
                  <a:tcPr>
                    <a:solidFill>
                      <a:srgbClr val="008080"/>
                    </a:solidFill>
                  </a:tcPr>
                </a:tc>
                <a:tc>
                  <a:txBody>
                    <a:bodyPr/>
                    <a:lstStyle/>
                    <a:p>
                      <a:pPr algn="ctr"/>
                      <a:r>
                        <a:rPr lang="en-US" sz="2400" dirty="0"/>
                        <a:t>PERSON RECEIVING MINSTRY</a:t>
                      </a:r>
                    </a:p>
                  </a:txBody>
                  <a:tcPr>
                    <a:solidFill>
                      <a:srgbClr val="008080"/>
                    </a:solidFill>
                  </a:tcPr>
                </a:tc>
                <a:extLst>
                  <a:ext uri="{0D108BD9-81ED-4DB2-BD59-A6C34878D82A}">
                    <a16:rowId xmlns:a16="http://schemas.microsoft.com/office/drawing/2014/main" val="535096156"/>
                  </a:ext>
                </a:extLst>
              </a:tr>
              <a:tr h="992659">
                <a:tc>
                  <a:txBody>
                    <a:bodyPr/>
                    <a:lstStyle/>
                    <a:p>
                      <a:r>
                        <a:rPr lang="en-US" sz="2400" dirty="0">
                          <a:solidFill>
                            <a:schemeClr val="bg1"/>
                          </a:solidFill>
                        </a:rPr>
                        <a:t>What resources do you have in your role?</a:t>
                      </a:r>
                    </a:p>
                  </a:txBody>
                  <a:tcPr>
                    <a:solidFill>
                      <a:schemeClr val="bg2">
                        <a:lumMod val="40000"/>
                        <a:lumOff val="60000"/>
                      </a:schemeClr>
                    </a:solidFill>
                  </a:tcPr>
                </a:tc>
                <a:tc>
                  <a:txBody>
                    <a:bodyPr/>
                    <a:lstStyle/>
                    <a:p>
                      <a:r>
                        <a:rPr lang="en-US" sz="2400" dirty="0"/>
                        <a:t>In what way is the person dependent upon you?</a:t>
                      </a:r>
                    </a:p>
                  </a:txBody>
                  <a:tcPr>
                    <a:solidFill>
                      <a:schemeClr val="bg2">
                        <a:lumMod val="40000"/>
                        <a:lumOff val="60000"/>
                      </a:schemeClr>
                    </a:solidFill>
                  </a:tcPr>
                </a:tc>
                <a:extLst>
                  <a:ext uri="{0D108BD9-81ED-4DB2-BD59-A6C34878D82A}">
                    <a16:rowId xmlns:a16="http://schemas.microsoft.com/office/drawing/2014/main" val="2936646055"/>
                  </a:ext>
                </a:extLst>
              </a:tr>
              <a:tr h="1680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What would abuse of power look like in your ministry?</a:t>
                      </a:r>
                    </a:p>
                    <a:p>
                      <a:endParaRPr lang="en-US" sz="2400" dirty="0"/>
                    </a:p>
                  </a:txBody>
                  <a:tcPr>
                    <a:solidFill>
                      <a:schemeClr val="bg2">
                        <a:lumMod val="20000"/>
                        <a:lumOff val="80000"/>
                      </a:schemeClr>
                    </a:solidFill>
                  </a:tcPr>
                </a:tc>
                <a:tc>
                  <a:txBody>
                    <a:bodyPr/>
                    <a:lstStyle/>
                    <a:p>
                      <a:r>
                        <a:rPr lang="en-US" sz="2400" dirty="0"/>
                        <a:t>What is the potential for exploitation or abuse?</a:t>
                      </a:r>
                    </a:p>
                  </a:txBody>
                  <a:tcPr>
                    <a:solidFill>
                      <a:schemeClr val="bg2">
                        <a:lumMod val="20000"/>
                        <a:lumOff val="80000"/>
                      </a:schemeClr>
                    </a:solidFill>
                  </a:tcPr>
                </a:tc>
                <a:extLst>
                  <a:ext uri="{0D108BD9-81ED-4DB2-BD59-A6C34878D82A}">
                    <a16:rowId xmlns:a16="http://schemas.microsoft.com/office/drawing/2014/main" val="2918929739"/>
                  </a:ext>
                </a:extLst>
              </a:tr>
            </a:tbl>
          </a:graphicData>
        </a:graphic>
      </p:graphicFrame>
    </p:spTree>
    <p:extLst>
      <p:ext uri="{BB962C8B-B14F-4D97-AF65-F5344CB8AC3E}">
        <p14:creationId xmlns:p14="http://schemas.microsoft.com/office/powerpoint/2010/main" val="242865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83170" y="1191151"/>
            <a:ext cx="8825659" cy="713849"/>
          </a:xfrm>
          <a:solidFill>
            <a:srgbClr val="008080">
              <a:alpha val="47000"/>
            </a:srgbClr>
          </a:solidFill>
        </p:spPr>
        <p:txBody>
          <a:bodyPr/>
          <a:lstStyle/>
          <a:p>
            <a:r>
              <a:rPr lang="en-US" dirty="0"/>
              <a:t>#2 - BOUNDARIES</a:t>
            </a:r>
            <a:br>
              <a:rPr lang="en-US" dirty="0"/>
            </a:br>
            <a:br>
              <a:rPr lang="en-US" dirty="0"/>
            </a:br>
            <a:r>
              <a:rPr lang="en-US" dirty="0"/>
              <a:t> </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133600" y="2209800"/>
            <a:ext cx="8825659" cy="3581400"/>
          </a:xfrm>
        </p:spPr>
        <p:txBody>
          <a:bodyPr>
            <a:noAutofit/>
          </a:bodyPr>
          <a:lstStyle/>
          <a:p>
            <a:pPr marL="457200" indent="-457200" rtl="0">
              <a:spcBef>
                <a:spcPts val="0"/>
              </a:spcBef>
              <a:spcAft>
                <a:spcPts val="1600"/>
              </a:spcAft>
              <a:buFont typeface="Wingdings" panose="05000000000000000000" pitchFamily="2" charset="2"/>
              <a:buChar char="v"/>
            </a:pPr>
            <a:r>
              <a:rPr lang="en-US" sz="2800" dirty="0">
                <a:solidFill>
                  <a:srgbClr val="008080"/>
                </a:solidFill>
              </a:rPr>
              <a:t>Participants will establish and maintain appropriate boundaries in pastoral relationships and in ministry to vulnerable adults</a:t>
            </a:r>
          </a:p>
          <a:p>
            <a:pPr marL="457200" indent="-457200" rtl="0">
              <a:spcBef>
                <a:spcPts val="0"/>
              </a:spcBef>
              <a:spcAft>
                <a:spcPts val="1600"/>
              </a:spcAft>
              <a:buFont typeface="Wingdings" panose="05000000000000000000" pitchFamily="2" charset="2"/>
              <a:buChar char="v"/>
            </a:pPr>
            <a:endParaRPr lang="en-US" sz="2800" b="0" dirty="0">
              <a:solidFill>
                <a:srgbClr val="008080"/>
              </a:solidFill>
              <a:effectLst/>
            </a:endParaRPr>
          </a:p>
          <a:p>
            <a:pPr rtl="0">
              <a:spcBef>
                <a:spcPts val="0"/>
              </a:spcBef>
              <a:spcAft>
                <a:spcPts val="1600"/>
              </a:spcAft>
            </a:pPr>
            <a:endParaRPr lang="en-US" sz="2800" b="0" dirty="0">
              <a:effectLst/>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79543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1898-2329-420F-A968-1A1632CC4491}"/>
              </a:ext>
            </a:extLst>
          </p:cNvPr>
          <p:cNvSpPr>
            <a:spLocks noGrp="1"/>
          </p:cNvSpPr>
          <p:nvPr>
            <p:ph type="title"/>
          </p:nvPr>
        </p:nvSpPr>
        <p:spPr>
          <a:xfrm>
            <a:off x="1565738" y="1066800"/>
            <a:ext cx="8825659" cy="1185375"/>
          </a:xfrm>
        </p:spPr>
        <p:txBody>
          <a:bodyPr/>
          <a:lstStyle/>
          <a:p>
            <a:r>
              <a:rPr lang="en-US" sz="4400" dirty="0"/>
              <a:t>BOUNDARIES</a:t>
            </a:r>
            <a:endParaRPr lang="en-US" sz="4400" dirty="0">
              <a:solidFill>
                <a:srgbClr val="008080"/>
              </a:solidFill>
            </a:endParaRPr>
          </a:p>
        </p:txBody>
      </p:sp>
      <p:sp>
        <p:nvSpPr>
          <p:cNvPr id="3" name="Text Placeholder 2">
            <a:extLst>
              <a:ext uri="{FF2B5EF4-FFF2-40B4-BE49-F238E27FC236}">
                <a16:creationId xmlns:a16="http://schemas.microsoft.com/office/drawing/2014/main" id="{B37E7DA5-10AB-461A-AF52-6DB4D9DB24D3}"/>
              </a:ext>
            </a:extLst>
          </p:cNvPr>
          <p:cNvSpPr>
            <a:spLocks noGrp="1"/>
          </p:cNvSpPr>
          <p:nvPr>
            <p:ph type="body" sz="half" idx="2"/>
          </p:nvPr>
        </p:nvSpPr>
        <p:spPr>
          <a:xfrm>
            <a:off x="1572826" y="2002387"/>
            <a:ext cx="5198831" cy="2853225"/>
          </a:xfrm>
        </p:spPr>
        <p:txBody>
          <a:bodyPr>
            <a:normAutofit/>
          </a:bodyPr>
          <a:lstStyle/>
          <a:p>
            <a:r>
              <a:rPr lang="en-US" sz="2800" dirty="0">
                <a:solidFill>
                  <a:srgbClr val="008080"/>
                </a:solidFill>
              </a:rPr>
              <a:t>What are boundaries?</a:t>
            </a:r>
          </a:p>
          <a:p>
            <a:endParaRPr lang="en-US" sz="2400" dirty="0">
              <a:solidFill>
                <a:schemeClr val="bg1"/>
              </a:solidFill>
            </a:endParaRPr>
          </a:p>
          <a:p>
            <a:r>
              <a:rPr lang="en-US" sz="2800" dirty="0">
                <a:solidFill>
                  <a:srgbClr val="008080"/>
                </a:solidFill>
              </a:rPr>
              <a:t>Why do we need boundaries? What is their purpose?</a:t>
            </a:r>
          </a:p>
        </p:txBody>
      </p:sp>
      <p:sp>
        <p:nvSpPr>
          <p:cNvPr id="4" name="Slide Number Placeholder 3">
            <a:extLst>
              <a:ext uri="{FF2B5EF4-FFF2-40B4-BE49-F238E27FC236}">
                <a16:creationId xmlns:a16="http://schemas.microsoft.com/office/drawing/2014/main" id="{94757AEB-08CA-4E13-9F2A-7B9412B474EB}"/>
              </a:ext>
            </a:extLst>
          </p:cNvPr>
          <p:cNvSpPr>
            <a:spLocks noGrp="1"/>
          </p:cNvSpPr>
          <p:nvPr>
            <p:ph type="sldNum" sz="quarter" idx="12"/>
          </p:nvPr>
        </p:nvSpPr>
        <p:spPr/>
        <p:txBody>
          <a:bodyPr/>
          <a:lstStyle/>
          <a:p>
            <a:fld id="{D57F1E4F-1CFF-5643-939E-02111984F565}" type="slidenum">
              <a:rPr lang="en-US" smtClean="0"/>
              <a:t>14</a:t>
            </a:fld>
            <a:endParaRPr lang="en-US" dirty="0"/>
          </a:p>
        </p:txBody>
      </p:sp>
      <p:pic>
        <p:nvPicPr>
          <p:cNvPr id="7" name="Picture 6" descr="A picture containing yellow, building, board, riding&#10;&#10;Description automatically generated">
            <a:extLst>
              <a:ext uri="{FF2B5EF4-FFF2-40B4-BE49-F238E27FC236}">
                <a16:creationId xmlns:a16="http://schemas.microsoft.com/office/drawing/2014/main" id="{146FCB5A-89AF-440B-A19C-B925D57DDDBF}"/>
              </a:ext>
            </a:extLst>
          </p:cNvPr>
          <p:cNvPicPr>
            <a:picLocks noChangeAspect="1"/>
          </p:cNvPicPr>
          <p:nvPr/>
        </p:nvPicPr>
        <p:blipFill>
          <a:blip r:embed="rId3"/>
          <a:stretch>
            <a:fillRect/>
          </a:stretch>
        </p:blipFill>
        <p:spPr>
          <a:xfrm>
            <a:off x="6754072" y="2189164"/>
            <a:ext cx="4876800" cy="3257550"/>
          </a:xfrm>
          <a:prstGeom prst="rect">
            <a:avLst/>
          </a:prstGeom>
        </p:spPr>
      </p:pic>
    </p:spTree>
    <p:extLst>
      <p:ext uri="{BB962C8B-B14F-4D97-AF65-F5344CB8AC3E}">
        <p14:creationId xmlns:p14="http://schemas.microsoft.com/office/powerpoint/2010/main" val="219642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676400" y="1258312"/>
            <a:ext cx="8305800" cy="719033"/>
          </a:xfrm>
        </p:spPr>
        <p:txBody>
          <a:bodyPr/>
          <a:lstStyle/>
          <a:p>
            <a:r>
              <a:rPr lang="en-US" sz="4400" dirty="0"/>
              <a:t>PERSONAL BOUNDARIES</a:t>
            </a:r>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133600" y="2286000"/>
            <a:ext cx="8574090" cy="3810000"/>
          </a:xfrm>
        </p:spPr>
        <p:txBody>
          <a:bodyPr>
            <a:normAutofit/>
          </a:bodyPr>
          <a:lstStyle/>
          <a:p>
            <a:pPr marL="342900" indent="-342900">
              <a:buFont typeface="Wingdings" panose="05000000000000000000" pitchFamily="2" charset="2"/>
              <a:buChar char="v"/>
            </a:pPr>
            <a:r>
              <a:rPr lang="en-US" sz="2800" dirty="0">
                <a:solidFill>
                  <a:srgbClr val="008080"/>
                </a:solidFill>
              </a:rPr>
              <a:t>  Maintain clarity of role </a:t>
            </a:r>
          </a:p>
          <a:p>
            <a:pPr marL="342900" indent="-342900">
              <a:buFont typeface="Wingdings" panose="05000000000000000000" pitchFamily="2" charset="2"/>
              <a:buChar char="v"/>
            </a:pPr>
            <a:r>
              <a:rPr lang="en-US" sz="2800" dirty="0">
                <a:solidFill>
                  <a:srgbClr val="008080"/>
                </a:solidFill>
              </a:rPr>
              <a:t>  Acknowledge the power that a role gives you</a:t>
            </a:r>
          </a:p>
          <a:p>
            <a:pPr marL="342900" indent="-342900">
              <a:buFont typeface="Wingdings" panose="05000000000000000000" pitchFamily="2" charset="2"/>
              <a:buChar char="v"/>
            </a:pPr>
            <a:r>
              <a:rPr lang="en-US" sz="2800" dirty="0">
                <a:solidFill>
                  <a:srgbClr val="008080"/>
                </a:solidFill>
              </a:rPr>
              <a:t>  Exercise your responsibility to maintain   			  	 boundaries</a:t>
            </a:r>
          </a:p>
          <a:p>
            <a:pPr marL="342900" indent="-342900">
              <a:buFont typeface="Wingdings" panose="05000000000000000000" pitchFamily="2" charset="2"/>
              <a:buChar char="v"/>
            </a:pPr>
            <a:r>
              <a:rPr lang="en-US" sz="2800" dirty="0">
                <a:solidFill>
                  <a:srgbClr val="008080"/>
                </a:solidFill>
              </a:rPr>
              <a:t>  If you wonder about an action, review with others</a:t>
            </a:r>
          </a:p>
          <a:p>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69160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714499" y="1219200"/>
            <a:ext cx="9717089" cy="1143000"/>
          </a:xfrm>
        </p:spPr>
        <p:txBody>
          <a:bodyPr/>
          <a:lstStyle/>
          <a:p>
            <a:r>
              <a:rPr lang="en-US" sz="4400" dirty="0"/>
              <a:t>WARNING SIGNS</a:t>
            </a:r>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209800" y="2362200"/>
            <a:ext cx="8935244" cy="2707799"/>
          </a:xfrm>
        </p:spPr>
        <p:txBody>
          <a:bodyPr>
            <a:normAutofit/>
          </a:bodyPr>
          <a:lstStyle/>
          <a:p>
            <a:pPr marL="342900" indent="-342900">
              <a:buFont typeface="Wingdings" panose="05000000000000000000" pitchFamily="2" charset="2"/>
              <a:buChar char="v"/>
            </a:pPr>
            <a:r>
              <a:rPr lang="en-US" sz="2800" dirty="0">
                <a:solidFill>
                  <a:srgbClr val="008080"/>
                </a:solidFill>
              </a:rPr>
              <a:t>  In Clergy or Church Leaders</a:t>
            </a:r>
          </a:p>
          <a:p>
            <a:pPr marL="342900" indent="-342900">
              <a:buFont typeface="Wingdings" panose="05000000000000000000" pitchFamily="2" charset="2"/>
              <a:buChar char="v"/>
            </a:pPr>
            <a:r>
              <a:rPr lang="en-US" sz="2800" dirty="0">
                <a:solidFill>
                  <a:srgbClr val="008080"/>
                </a:solidFill>
              </a:rPr>
              <a:t>  In Parishioners</a:t>
            </a:r>
          </a:p>
          <a:p>
            <a:pPr marL="342900" indent="-342900">
              <a:buFont typeface="Wingdings" panose="05000000000000000000" pitchFamily="2" charset="2"/>
              <a:buChar char="v"/>
            </a:pPr>
            <a:r>
              <a:rPr lang="en-US" sz="2800" dirty="0">
                <a:solidFill>
                  <a:srgbClr val="008080"/>
                </a:solidFill>
              </a:rPr>
              <a:t>  What are your triggers and warning signs</a:t>
            </a:r>
          </a:p>
          <a:p>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66482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A693-BBE9-403B-A9ED-F10D7B24970D}"/>
              </a:ext>
            </a:extLst>
          </p:cNvPr>
          <p:cNvSpPr>
            <a:spLocks noGrp="1"/>
          </p:cNvSpPr>
          <p:nvPr>
            <p:ph type="title"/>
          </p:nvPr>
        </p:nvSpPr>
        <p:spPr>
          <a:xfrm>
            <a:off x="1766225" y="949657"/>
            <a:ext cx="9944791" cy="1524000"/>
          </a:xfrm>
        </p:spPr>
        <p:txBody>
          <a:bodyPr/>
          <a:lstStyle/>
          <a:p>
            <a:r>
              <a:rPr lang="en-US" sz="4400" dirty="0"/>
              <a:t>IMPACT OF IGNORING </a:t>
            </a:r>
            <a:br>
              <a:rPr lang="en-US" sz="4400" dirty="0"/>
            </a:br>
            <a:r>
              <a:rPr lang="en-US" sz="4400" dirty="0"/>
              <a:t>BOUNDARY VIOLATIONS</a:t>
            </a:r>
          </a:p>
        </p:txBody>
      </p:sp>
      <p:sp>
        <p:nvSpPr>
          <p:cNvPr id="3" name="Text Placeholder 2">
            <a:extLst>
              <a:ext uri="{FF2B5EF4-FFF2-40B4-BE49-F238E27FC236}">
                <a16:creationId xmlns:a16="http://schemas.microsoft.com/office/drawing/2014/main" id="{345159CB-B217-450C-8A2D-C40729752807}"/>
              </a:ext>
            </a:extLst>
          </p:cNvPr>
          <p:cNvSpPr>
            <a:spLocks noGrp="1"/>
          </p:cNvSpPr>
          <p:nvPr>
            <p:ph type="body" sz="half" idx="2"/>
          </p:nvPr>
        </p:nvSpPr>
        <p:spPr>
          <a:xfrm>
            <a:off x="1766225" y="2555544"/>
            <a:ext cx="10275046" cy="3657600"/>
          </a:xfrm>
        </p:spPr>
        <p:txBody>
          <a:bodyPr>
            <a:normAutofit/>
          </a:bodyPr>
          <a:lstStyle/>
          <a:p>
            <a:r>
              <a:rPr lang="en-US" sz="2400" dirty="0">
                <a:solidFill>
                  <a:schemeClr val="bg1"/>
                </a:solidFill>
              </a:rPr>
              <a:t>A community that ignores or denies boundary violations fosters a culture that:</a:t>
            </a:r>
          </a:p>
          <a:p>
            <a:pPr marL="742950" lvl="1" indent="-285750">
              <a:buFont typeface="Wingdings" panose="05000000000000000000" pitchFamily="2" charset="2"/>
              <a:buChar char="v"/>
            </a:pPr>
            <a:r>
              <a:rPr lang="en-US" sz="2400" dirty="0">
                <a:solidFill>
                  <a:srgbClr val="008080"/>
                </a:solidFill>
              </a:rPr>
              <a:t>Allows the victimizations and exploitation of the vulnerable</a:t>
            </a:r>
          </a:p>
          <a:p>
            <a:pPr marL="742950" lvl="1" indent="-285750">
              <a:buFont typeface="Wingdings" panose="05000000000000000000" pitchFamily="2" charset="2"/>
              <a:buChar char="v"/>
            </a:pPr>
            <a:r>
              <a:rPr lang="en-US" sz="2400" dirty="0">
                <a:solidFill>
                  <a:srgbClr val="008080"/>
                </a:solidFill>
              </a:rPr>
              <a:t>Breeds mistrust and secrecy</a:t>
            </a:r>
          </a:p>
          <a:p>
            <a:pPr marL="742950" lvl="1" indent="-285750">
              <a:buFont typeface="Wingdings" panose="05000000000000000000" pitchFamily="2" charset="2"/>
              <a:buChar char="v"/>
            </a:pPr>
            <a:r>
              <a:rPr lang="en-US" sz="2400" dirty="0">
                <a:solidFill>
                  <a:srgbClr val="008080"/>
                </a:solidFill>
              </a:rPr>
              <a:t>Erodes faith</a:t>
            </a:r>
          </a:p>
          <a:p>
            <a:pPr marL="742950" lvl="1" indent="-285750">
              <a:buFont typeface="Wingdings" panose="05000000000000000000" pitchFamily="2" charset="2"/>
              <a:buChar char="v"/>
            </a:pPr>
            <a:r>
              <a:rPr lang="en-US" sz="2400" dirty="0">
                <a:solidFill>
                  <a:srgbClr val="008080"/>
                </a:solidFill>
              </a:rPr>
              <a:t>Ignores the foundational principles of faith communities.</a:t>
            </a:r>
          </a:p>
          <a:p>
            <a:endParaRPr lang="en-US" dirty="0"/>
          </a:p>
        </p:txBody>
      </p:sp>
      <p:sp>
        <p:nvSpPr>
          <p:cNvPr id="4" name="Slide Number Placeholder 3">
            <a:extLst>
              <a:ext uri="{FF2B5EF4-FFF2-40B4-BE49-F238E27FC236}">
                <a16:creationId xmlns:a16="http://schemas.microsoft.com/office/drawing/2014/main" id="{ECF5417D-1E2C-434F-BDFD-C5FCFC8DFD89}"/>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68034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493466" y="800144"/>
            <a:ext cx="10052423" cy="990600"/>
          </a:xfrm>
        </p:spPr>
        <p:txBody>
          <a:bodyPr/>
          <a:lstStyle/>
          <a:p>
            <a:r>
              <a:rPr lang="en-US" sz="4400" dirty="0"/>
              <a:t>SCENARIO</a:t>
            </a:r>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493467" y="1143000"/>
            <a:ext cx="9555534" cy="5029200"/>
          </a:xfrm>
        </p:spPr>
        <p:txBody>
          <a:bodyPr>
            <a:noAutofit/>
          </a:bodyPr>
          <a:lstStyle/>
          <a:p>
            <a:endParaRPr lang="en-US" sz="2800" dirty="0">
              <a:solidFill>
                <a:srgbClr val="008080"/>
              </a:solidFill>
            </a:endParaRPr>
          </a:p>
          <a:p>
            <a:r>
              <a:rPr lang="en-US" sz="2500" dirty="0">
                <a:solidFill>
                  <a:srgbClr val="008080"/>
                </a:solidFill>
              </a:rPr>
              <a:t>This situation involves a man who volunteered for a weeklong program that provided resources and support to families who are homeless.  A woman became ill and volunteers were concern for her well-being and safety.  This person was asked to take her to the hospital.  She was described as “zoned out” and she was “uncooperative” when he attempted to get her safely secured in his car.  After spending several hours in the ER, he drove her back to the church where the program participants were being housed.  The following day, the woman reported that he had sexually assaulted her, and the incident was reported to law enforcement. </a:t>
            </a: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58009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EC3D-E83E-4A12-8160-7760E9136856}"/>
              </a:ext>
            </a:extLst>
          </p:cNvPr>
          <p:cNvSpPr>
            <a:spLocks noGrp="1"/>
          </p:cNvSpPr>
          <p:nvPr>
            <p:ph type="title"/>
          </p:nvPr>
        </p:nvSpPr>
        <p:spPr>
          <a:xfrm>
            <a:off x="1752600" y="949657"/>
            <a:ext cx="3401064" cy="1336343"/>
          </a:xfrm>
        </p:spPr>
        <p:txBody>
          <a:bodyPr/>
          <a:lstStyle/>
          <a:p>
            <a:r>
              <a:rPr lang="en-US" sz="4400" dirty="0"/>
              <a:t>CHECK-IN</a:t>
            </a:r>
            <a:r>
              <a:rPr lang="en-US" sz="4400" dirty="0">
                <a:solidFill>
                  <a:srgbClr val="008080"/>
                </a:solidFill>
              </a:rPr>
              <a:t> </a:t>
            </a:r>
            <a:br>
              <a:rPr lang="en-US" dirty="0"/>
            </a:br>
            <a:endParaRPr lang="en-US" dirty="0"/>
          </a:p>
        </p:txBody>
      </p:sp>
      <p:sp>
        <p:nvSpPr>
          <p:cNvPr id="4" name="Text Placeholder 3">
            <a:extLst>
              <a:ext uri="{FF2B5EF4-FFF2-40B4-BE49-F238E27FC236}">
                <a16:creationId xmlns:a16="http://schemas.microsoft.com/office/drawing/2014/main" id="{3227FC22-C50F-406B-A696-FB338097AA5F}"/>
              </a:ext>
            </a:extLst>
          </p:cNvPr>
          <p:cNvSpPr>
            <a:spLocks noGrp="1"/>
          </p:cNvSpPr>
          <p:nvPr>
            <p:ph type="body" sz="half" idx="2"/>
          </p:nvPr>
        </p:nvSpPr>
        <p:spPr>
          <a:xfrm>
            <a:off x="1752600" y="2590800"/>
            <a:ext cx="3886200" cy="2362200"/>
          </a:xfrm>
        </p:spPr>
        <p:txBody>
          <a:bodyPr/>
          <a:lstStyle/>
          <a:p>
            <a:r>
              <a:rPr lang="en-US" sz="2400" dirty="0">
                <a:solidFill>
                  <a:srgbClr val="008080"/>
                </a:solidFill>
              </a:rPr>
              <a:t>What stood out during the first part of this session?</a:t>
            </a:r>
          </a:p>
          <a:p>
            <a:endParaRPr lang="en-US" sz="2400" dirty="0">
              <a:solidFill>
                <a:srgbClr val="008080"/>
              </a:solidFill>
            </a:endParaRPr>
          </a:p>
          <a:p>
            <a:r>
              <a:rPr lang="en-US" sz="2400" dirty="0">
                <a:solidFill>
                  <a:srgbClr val="008080"/>
                </a:solidFill>
              </a:rPr>
              <a:t>Did anything surprise you?</a:t>
            </a:r>
          </a:p>
        </p:txBody>
      </p:sp>
      <p:sp>
        <p:nvSpPr>
          <p:cNvPr id="5" name="Slide Number Placeholder 4">
            <a:extLst>
              <a:ext uri="{FF2B5EF4-FFF2-40B4-BE49-F238E27FC236}">
                <a16:creationId xmlns:a16="http://schemas.microsoft.com/office/drawing/2014/main" id="{D09E4D77-52C8-46D3-A200-0266D9F063AC}"/>
              </a:ext>
            </a:extLst>
          </p:cNvPr>
          <p:cNvSpPr>
            <a:spLocks noGrp="1"/>
          </p:cNvSpPr>
          <p:nvPr>
            <p:ph type="sldNum" sz="quarter" idx="12"/>
          </p:nvPr>
        </p:nvSpPr>
        <p:spPr/>
        <p:txBody>
          <a:bodyPr/>
          <a:lstStyle/>
          <a:p>
            <a:fld id="{D57F1E4F-1CFF-5643-939E-02111984F565}" type="slidenum">
              <a:rPr lang="en-US" smtClean="0"/>
              <a:t>19</a:t>
            </a:fld>
            <a:endParaRPr lang="en-US" dirty="0"/>
          </a:p>
        </p:txBody>
      </p:sp>
      <p:pic>
        <p:nvPicPr>
          <p:cNvPr id="6" name="Picture Placeholder 4">
            <a:extLst>
              <a:ext uri="{FF2B5EF4-FFF2-40B4-BE49-F238E27FC236}">
                <a16:creationId xmlns:a16="http://schemas.microsoft.com/office/drawing/2014/main" id="{3474291F-527F-4358-84AD-F27FF6D1BD2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447" r="1447"/>
          <a:stretch>
            <a:fillRect/>
          </a:stretch>
        </p:blipFill>
        <p:spPr>
          <a:xfrm rot="16200000">
            <a:off x="6986507" y="1771415"/>
            <a:ext cx="3510279" cy="3614893"/>
          </a:xfrm>
        </p:spPr>
      </p:pic>
    </p:spTree>
    <p:extLst>
      <p:ext uri="{BB962C8B-B14F-4D97-AF65-F5344CB8AC3E}">
        <p14:creationId xmlns:p14="http://schemas.microsoft.com/office/powerpoint/2010/main" val="180258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3162300" y="3945467"/>
            <a:ext cx="5867400" cy="2209799"/>
          </a:xfrm>
        </p:spPr>
        <p:txBody>
          <a:bodyPr/>
          <a:lstStyle/>
          <a:p>
            <a:r>
              <a:rPr lang="en-US" sz="5400" dirty="0"/>
              <a:t>SAFEGUARDING</a:t>
            </a:r>
            <a:br>
              <a:rPr lang="en-US" sz="5400" dirty="0"/>
            </a:br>
            <a:r>
              <a:rPr lang="en-US" sz="5400" dirty="0"/>
              <a:t>GOD’S PEOPLE </a:t>
            </a:r>
            <a:br>
              <a:rPr lang="en-US" dirty="0"/>
            </a:br>
            <a:endParaRPr lang="en-US" sz="2000"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457200" y="914400"/>
            <a:ext cx="8825658" cy="861420"/>
          </a:xfrm>
        </p:spPr>
        <p:txBody>
          <a:bodyPr>
            <a:normAutofit/>
          </a:bodyPr>
          <a:lstStyle/>
          <a:p>
            <a:r>
              <a:rPr lang="en-US" dirty="0"/>
              <a:t>Ministries of wellness &amp; care</a:t>
            </a:r>
          </a:p>
        </p:txBody>
      </p:sp>
      <p:pic>
        <p:nvPicPr>
          <p:cNvPr id="7" name="Picture 6" descr="A close up of a logo&#10;&#10;Description automatically generated">
            <a:extLst>
              <a:ext uri="{FF2B5EF4-FFF2-40B4-BE49-F238E27FC236}">
                <a16:creationId xmlns:a16="http://schemas.microsoft.com/office/drawing/2014/main" id="{E1C6E4DB-44AE-4FFF-A64A-CAE03ADEA05D}"/>
              </a:ext>
            </a:extLst>
          </p:cNvPr>
          <p:cNvPicPr>
            <a:picLocks noChangeAspect="1"/>
          </p:cNvPicPr>
          <p:nvPr/>
        </p:nvPicPr>
        <p:blipFill>
          <a:blip r:embed="rId3"/>
          <a:stretch>
            <a:fillRect/>
          </a:stretch>
        </p:blipFill>
        <p:spPr>
          <a:xfrm>
            <a:off x="0" y="1676400"/>
            <a:ext cx="12192000" cy="1557867"/>
          </a:xfrm>
          <a:prstGeom prst="rect">
            <a:avLst/>
          </a:prstGeom>
        </p:spPr>
      </p:pic>
      <p:pic>
        <p:nvPicPr>
          <p:cNvPr id="5" name="Picture 4" descr="A picture containing building, window&#10;&#10;Description automatically generated">
            <a:extLst>
              <a:ext uri="{FF2B5EF4-FFF2-40B4-BE49-F238E27FC236}">
                <a16:creationId xmlns:a16="http://schemas.microsoft.com/office/drawing/2014/main" id="{04977900-6AD5-4441-AF30-14753E839A8F}"/>
              </a:ext>
            </a:extLst>
          </p:cNvPr>
          <p:cNvPicPr>
            <a:picLocks noChangeAspect="1"/>
          </p:cNvPicPr>
          <p:nvPr/>
        </p:nvPicPr>
        <p:blipFill>
          <a:blip r:embed="rId4"/>
          <a:stretch>
            <a:fillRect/>
          </a:stretch>
        </p:blipFill>
        <p:spPr>
          <a:xfrm>
            <a:off x="0" y="1676400"/>
            <a:ext cx="12192000" cy="2048996"/>
          </a:xfrm>
          <a:prstGeom prst="rect">
            <a:avLst/>
          </a:prstGeom>
        </p:spPr>
      </p:pic>
    </p:spTree>
    <p:extLst>
      <p:ext uri="{BB962C8B-B14F-4D97-AF65-F5344CB8AC3E}">
        <p14:creationId xmlns:p14="http://schemas.microsoft.com/office/powerpoint/2010/main" val="231591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76400" y="1295400"/>
            <a:ext cx="9137230" cy="914400"/>
          </a:xfrm>
          <a:solidFill>
            <a:srgbClr val="008080">
              <a:alpha val="47000"/>
            </a:srgbClr>
          </a:solidFill>
        </p:spPr>
        <p:txBody>
          <a:bodyPr/>
          <a:lstStyle/>
          <a:p>
            <a:r>
              <a:rPr lang="en-US" dirty="0"/>
              <a:t>#3 - SAFE ENVIRONMENTS</a:t>
            </a:r>
            <a:br>
              <a:rPr lang="en-US" dirty="0"/>
            </a:br>
            <a:br>
              <a:rPr lang="en-US" dirty="0"/>
            </a:br>
            <a:r>
              <a:rPr lang="en-US" dirty="0"/>
              <a:t> </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057400" y="2209800"/>
            <a:ext cx="8756230" cy="4038600"/>
          </a:xfrm>
        </p:spPr>
        <p:txBody>
          <a:bodyPr>
            <a:noAutofit/>
          </a:bodyPr>
          <a:lstStyle/>
          <a:p>
            <a:pPr marL="457200" indent="-457200">
              <a:buFont typeface="Wingdings" panose="05000000000000000000" pitchFamily="2" charset="2"/>
              <a:buChar char="v"/>
            </a:pPr>
            <a:r>
              <a:rPr lang="en-US" sz="2800" dirty="0">
                <a:solidFill>
                  <a:srgbClr val="008080"/>
                </a:solidFill>
              </a:rPr>
              <a:t>Participants will create hospitable environments that are physically and emotionally safe and are respectful and accepting of diverse experiences and voices.</a:t>
            </a:r>
          </a:p>
          <a:p>
            <a:pPr marL="457200" indent="-457200">
              <a:buFont typeface="Wingdings" panose="05000000000000000000" pitchFamily="2" charset="2"/>
              <a:buChar char="v"/>
            </a:pPr>
            <a:endParaRPr lang="en-US" sz="3200" dirty="0">
              <a:solidFill>
                <a:srgbClr val="008080"/>
              </a:solidFill>
            </a:endParaRPr>
          </a:p>
          <a:p>
            <a:endParaRPr lang="en-US" sz="32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427421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676400" y="1042318"/>
            <a:ext cx="10052423" cy="2098343"/>
          </a:xfrm>
        </p:spPr>
        <p:txBody>
          <a:bodyPr/>
          <a:lstStyle/>
          <a:p>
            <a:r>
              <a:rPr lang="en-US" sz="4400" dirty="0"/>
              <a:t>POLICIES FOR </a:t>
            </a:r>
            <a:br>
              <a:rPr lang="en-US" sz="4400" dirty="0"/>
            </a:br>
            <a:r>
              <a:rPr lang="en-US" sz="4400" dirty="0"/>
              <a:t>SAFE ENVIRONMENTS</a:t>
            </a:r>
            <a:br>
              <a:rPr lang="en-US" dirty="0"/>
            </a:br>
            <a:r>
              <a:rPr lang="en-US" sz="2400" dirty="0"/>
              <a:t>POLICY PAGES 10-11</a:t>
            </a: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286000" y="3164107"/>
            <a:ext cx="7391400" cy="2971800"/>
          </a:xfrm>
        </p:spPr>
        <p:txBody>
          <a:bodyPr>
            <a:normAutofit/>
          </a:bodyPr>
          <a:lstStyle/>
          <a:p>
            <a:pPr marL="342900" indent="-342900">
              <a:buFont typeface="Wingdings" panose="05000000000000000000" pitchFamily="2" charset="2"/>
              <a:buChar char="v"/>
            </a:pPr>
            <a:r>
              <a:rPr lang="en-US" sz="2800" dirty="0">
                <a:solidFill>
                  <a:srgbClr val="008080"/>
                </a:solidFill>
              </a:rPr>
              <a:t>Discrimination and Harassment</a:t>
            </a:r>
          </a:p>
          <a:p>
            <a:pPr marL="342900" indent="-342900">
              <a:buFont typeface="Wingdings" panose="05000000000000000000" pitchFamily="2" charset="2"/>
              <a:buChar char="v"/>
            </a:pPr>
            <a:r>
              <a:rPr lang="en-US" sz="2800" dirty="0">
                <a:solidFill>
                  <a:srgbClr val="008080"/>
                </a:solidFill>
              </a:rPr>
              <a:t>Weapons Policy</a:t>
            </a:r>
          </a:p>
          <a:p>
            <a:pPr marL="342900" indent="-342900">
              <a:buFont typeface="Wingdings" panose="05000000000000000000" pitchFamily="2" charset="2"/>
              <a:buChar char="v"/>
            </a:pPr>
            <a:r>
              <a:rPr lang="en-US" sz="2800" dirty="0">
                <a:solidFill>
                  <a:srgbClr val="008080"/>
                </a:solidFill>
              </a:rPr>
              <a:t>Violence and Bullying</a:t>
            </a:r>
          </a:p>
          <a:p>
            <a:pPr marL="342900" indent="-342900">
              <a:buFont typeface="Wingdings" panose="05000000000000000000" pitchFamily="2" charset="2"/>
              <a:buChar char="v"/>
            </a:pPr>
            <a:r>
              <a:rPr lang="en-US" sz="2800" dirty="0">
                <a:solidFill>
                  <a:srgbClr val="008080"/>
                </a:solidFill>
              </a:rPr>
              <a:t>Social Media</a:t>
            </a:r>
          </a:p>
          <a:p>
            <a:pPr marL="342900" indent="-342900">
              <a:buFont typeface="Wingdings" panose="05000000000000000000" pitchFamily="2" charset="2"/>
              <a:buChar char="v"/>
            </a:pPr>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08128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676400" y="1261133"/>
            <a:ext cx="10052423" cy="1143000"/>
          </a:xfrm>
        </p:spPr>
        <p:txBody>
          <a:bodyPr/>
          <a:lstStyle/>
          <a:p>
            <a:r>
              <a:rPr lang="en-US" sz="4400" dirty="0"/>
              <a:t>INCLUSIVENESS</a:t>
            </a:r>
            <a:br>
              <a:rPr lang="en-US" dirty="0"/>
            </a:b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039815" y="2209800"/>
            <a:ext cx="9488489" cy="3505200"/>
          </a:xfrm>
        </p:spPr>
        <p:txBody>
          <a:bodyPr>
            <a:normAutofit/>
          </a:bodyPr>
          <a:lstStyle/>
          <a:p>
            <a:pPr marL="342900" indent="-342900">
              <a:buFont typeface="Wingdings" panose="05000000000000000000" pitchFamily="2" charset="2"/>
              <a:buChar char="v"/>
            </a:pPr>
            <a:r>
              <a:rPr lang="en-US" sz="2800" dirty="0">
                <a:solidFill>
                  <a:srgbClr val="008080"/>
                </a:solidFill>
              </a:rPr>
              <a:t> Providing reasonable alternative arrangements</a:t>
            </a:r>
          </a:p>
          <a:p>
            <a:pPr marL="342900" indent="-342900">
              <a:buFont typeface="Wingdings" panose="05000000000000000000" pitchFamily="2" charset="2"/>
              <a:buChar char="v"/>
            </a:pPr>
            <a:r>
              <a:rPr lang="en-US" sz="2800" dirty="0">
                <a:solidFill>
                  <a:srgbClr val="008080"/>
                </a:solidFill>
              </a:rPr>
              <a:t> Creating access</a:t>
            </a:r>
          </a:p>
          <a:p>
            <a:pPr marL="342900" indent="-342900">
              <a:buFont typeface="Wingdings" panose="05000000000000000000" pitchFamily="2" charset="2"/>
              <a:buChar char="v"/>
            </a:pPr>
            <a:r>
              <a:rPr lang="en-US" sz="2800" dirty="0">
                <a:solidFill>
                  <a:srgbClr val="008080"/>
                </a:solidFill>
              </a:rPr>
              <a:t> Allowing expression of cultural differences</a:t>
            </a:r>
          </a:p>
          <a:p>
            <a:pPr marL="342900" indent="-342900">
              <a:buFont typeface="Wingdings" panose="05000000000000000000" pitchFamily="2" charset="2"/>
              <a:buChar char="v"/>
            </a:pPr>
            <a:r>
              <a:rPr lang="en-US" sz="2800" dirty="0">
                <a:solidFill>
                  <a:srgbClr val="008080"/>
                </a:solidFill>
              </a:rPr>
              <a:t> Inviting other voices</a:t>
            </a:r>
          </a:p>
          <a:p>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29354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EC3D-E83E-4A12-8160-7760E9136856}"/>
              </a:ext>
            </a:extLst>
          </p:cNvPr>
          <p:cNvSpPr>
            <a:spLocks noGrp="1"/>
          </p:cNvSpPr>
          <p:nvPr>
            <p:ph type="title"/>
          </p:nvPr>
        </p:nvSpPr>
        <p:spPr>
          <a:xfrm>
            <a:off x="1752600" y="1254457"/>
            <a:ext cx="3401064" cy="1336343"/>
          </a:xfrm>
        </p:spPr>
        <p:txBody>
          <a:bodyPr/>
          <a:lstStyle/>
          <a:p>
            <a:r>
              <a:rPr lang="en-US" sz="4400" dirty="0"/>
              <a:t>CHECK-IN </a:t>
            </a:r>
            <a:br>
              <a:rPr lang="en-US" dirty="0"/>
            </a:br>
            <a:endParaRPr lang="en-US" dirty="0"/>
          </a:p>
        </p:txBody>
      </p:sp>
      <p:sp>
        <p:nvSpPr>
          <p:cNvPr id="4" name="Text Placeholder 3">
            <a:extLst>
              <a:ext uri="{FF2B5EF4-FFF2-40B4-BE49-F238E27FC236}">
                <a16:creationId xmlns:a16="http://schemas.microsoft.com/office/drawing/2014/main" id="{3227FC22-C50F-406B-A696-FB338097AA5F}"/>
              </a:ext>
            </a:extLst>
          </p:cNvPr>
          <p:cNvSpPr>
            <a:spLocks noGrp="1"/>
          </p:cNvSpPr>
          <p:nvPr>
            <p:ph type="body" sz="half" idx="2"/>
          </p:nvPr>
        </p:nvSpPr>
        <p:spPr>
          <a:xfrm>
            <a:off x="1752600" y="2743200"/>
            <a:ext cx="3886200" cy="2209800"/>
          </a:xfrm>
        </p:spPr>
        <p:txBody>
          <a:bodyPr/>
          <a:lstStyle/>
          <a:p>
            <a:r>
              <a:rPr lang="en-US" sz="2400" dirty="0">
                <a:solidFill>
                  <a:srgbClr val="008080"/>
                </a:solidFill>
              </a:rPr>
              <a:t>What stood out during the first part of this session?</a:t>
            </a:r>
          </a:p>
          <a:p>
            <a:endParaRPr lang="en-US" sz="2400" dirty="0">
              <a:solidFill>
                <a:srgbClr val="008080"/>
              </a:solidFill>
            </a:endParaRPr>
          </a:p>
          <a:p>
            <a:r>
              <a:rPr lang="en-US" sz="2400" dirty="0">
                <a:solidFill>
                  <a:srgbClr val="008080"/>
                </a:solidFill>
              </a:rPr>
              <a:t>Did anything surprise you?</a:t>
            </a:r>
          </a:p>
        </p:txBody>
      </p:sp>
      <p:sp>
        <p:nvSpPr>
          <p:cNvPr id="5" name="Slide Number Placeholder 4">
            <a:extLst>
              <a:ext uri="{FF2B5EF4-FFF2-40B4-BE49-F238E27FC236}">
                <a16:creationId xmlns:a16="http://schemas.microsoft.com/office/drawing/2014/main" id="{D09E4D77-52C8-46D3-A200-0266D9F063AC}"/>
              </a:ext>
            </a:extLst>
          </p:cNvPr>
          <p:cNvSpPr>
            <a:spLocks noGrp="1"/>
          </p:cNvSpPr>
          <p:nvPr>
            <p:ph type="sldNum" sz="quarter" idx="12"/>
          </p:nvPr>
        </p:nvSpPr>
        <p:spPr/>
        <p:txBody>
          <a:bodyPr/>
          <a:lstStyle/>
          <a:p>
            <a:fld id="{D57F1E4F-1CFF-5643-939E-02111984F565}" type="slidenum">
              <a:rPr lang="en-US" smtClean="0"/>
              <a:t>23</a:t>
            </a:fld>
            <a:endParaRPr lang="en-US" dirty="0"/>
          </a:p>
        </p:txBody>
      </p:sp>
      <p:pic>
        <p:nvPicPr>
          <p:cNvPr id="6" name="Picture Placeholder 4">
            <a:extLst>
              <a:ext uri="{FF2B5EF4-FFF2-40B4-BE49-F238E27FC236}">
                <a16:creationId xmlns:a16="http://schemas.microsoft.com/office/drawing/2014/main" id="{3474291F-527F-4358-84AD-F27FF6D1BD2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447" r="1447"/>
          <a:stretch>
            <a:fillRect/>
          </a:stretch>
        </p:blipFill>
        <p:spPr>
          <a:xfrm rot="16200000">
            <a:off x="6986507" y="1771415"/>
            <a:ext cx="3510279" cy="3614893"/>
          </a:xfrm>
        </p:spPr>
      </p:pic>
    </p:spTree>
    <p:extLst>
      <p:ext uri="{BB962C8B-B14F-4D97-AF65-F5344CB8AC3E}">
        <p14:creationId xmlns:p14="http://schemas.microsoft.com/office/powerpoint/2010/main" val="112008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00200" y="1143000"/>
            <a:ext cx="9220200" cy="1524000"/>
          </a:xfrm>
          <a:solidFill>
            <a:srgbClr val="008080">
              <a:alpha val="47000"/>
            </a:srgbClr>
          </a:solidFill>
        </p:spPr>
        <p:txBody>
          <a:bodyPr/>
          <a:lstStyle/>
          <a:p>
            <a:r>
              <a:rPr lang="en-US" dirty="0"/>
              <a:t>#4 – SUPERVISION and </a:t>
            </a:r>
            <a:br>
              <a:rPr lang="en-US" dirty="0"/>
            </a:br>
            <a:r>
              <a:rPr lang="en-US" dirty="0"/>
              <a:t>  	     MONITORING </a:t>
            </a:r>
            <a:br>
              <a:rPr lang="en-US" dirty="0"/>
            </a:br>
            <a:br>
              <a:rPr lang="en-US" dirty="0"/>
            </a:br>
            <a:r>
              <a:rPr lang="en-US" dirty="0"/>
              <a:t> </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209800" y="3247030"/>
            <a:ext cx="8763000" cy="3429000"/>
          </a:xfrm>
        </p:spPr>
        <p:txBody>
          <a:bodyPr wrap="square" anchor="t" anchorCtr="0">
            <a:noAutofit/>
          </a:bodyPr>
          <a:lstStyle/>
          <a:p>
            <a:pPr marL="457200" indent="-457200">
              <a:buFont typeface="Wingdings" panose="05000000000000000000" pitchFamily="2" charset="2"/>
              <a:buChar char="v"/>
            </a:pPr>
            <a:r>
              <a:rPr lang="en-US" sz="2800" dirty="0">
                <a:solidFill>
                  <a:srgbClr val="008080"/>
                </a:solidFill>
              </a:rPr>
              <a:t>Participants will develop and maintain programs that have appropriate leadership, oversight, and accountability.</a:t>
            </a:r>
            <a:br>
              <a:rPr lang="en-US" sz="3200" dirty="0"/>
            </a:br>
            <a:endParaRPr lang="en-US" sz="3200" dirty="0">
              <a:solidFill>
                <a:srgbClr val="008080"/>
              </a:solidFill>
            </a:endParaRPr>
          </a:p>
          <a:p>
            <a:pPr marL="457200" indent="-457200">
              <a:buFont typeface="Wingdings" panose="05000000000000000000" pitchFamily="2" charset="2"/>
              <a:buChar char="v"/>
            </a:pPr>
            <a:endParaRPr lang="en-US" sz="3200" dirty="0">
              <a:solidFill>
                <a:srgbClr val="008080"/>
              </a:solidFill>
            </a:endParaRPr>
          </a:p>
          <a:p>
            <a:endParaRPr lang="en-US" sz="32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327249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563689" y="1036796"/>
            <a:ext cx="9982200" cy="1589261"/>
          </a:xfrm>
        </p:spPr>
        <p:txBody>
          <a:bodyPr/>
          <a:lstStyle/>
          <a:p>
            <a:r>
              <a:rPr lang="en-US" sz="3600" dirty="0"/>
              <a:t>MONITORING/SUPERVISING PASTORAL RELATIONSHIPS &amp; VULNERABLE ADULT MINISTRY  </a:t>
            </a:r>
            <a:r>
              <a:rPr lang="en-US" sz="2400" dirty="0">
                <a:solidFill>
                  <a:schemeClr val="bg2">
                    <a:lumMod val="60000"/>
                    <a:lumOff val="40000"/>
                  </a:schemeClr>
                </a:solidFill>
              </a:rPr>
              <a:t>PAGES 11 - 13</a:t>
            </a:r>
            <a:br>
              <a:rPr lang="en-US" sz="3600" dirty="0"/>
            </a:br>
            <a:br>
              <a:rPr lang="en-US" dirty="0"/>
            </a:br>
            <a:endParaRPr lang="en-US" sz="2400"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057400" y="3048000"/>
            <a:ext cx="9982200" cy="2884661"/>
          </a:xfrm>
        </p:spPr>
        <p:txBody>
          <a:bodyPr>
            <a:normAutofit/>
          </a:bodyPr>
          <a:lstStyle/>
          <a:p>
            <a:pPr marL="342900" indent="-342900">
              <a:buFont typeface="Wingdings" panose="05000000000000000000" pitchFamily="2" charset="2"/>
              <a:buChar char="v"/>
            </a:pPr>
            <a:r>
              <a:rPr lang="en-US" sz="2400" dirty="0">
                <a:solidFill>
                  <a:srgbClr val="008080"/>
                </a:solidFill>
              </a:rPr>
              <a:t>Obtain Approval for Activities and Programs</a:t>
            </a:r>
          </a:p>
          <a:p>
            <a:pPr marL="342900" indent="-342900">
              <a:buFont typeface="Wingdings" panose="05000000000000000000" pitchFamily="2" charset="2"/>
              <a:buChar char="v"/>
            </a:pPr>
            <a:r>
              <a:rPr lang="en-US" sz="2400" dirty="0">
                <a:solidFill>
                  <a:srgbClr val="008080"/>
                </a:solidFill>
              </a:rPr>
              <a:t>Maintain list of ministers involved</a:t>
            </a:r>
          </a:p>
          <a:p>
            <a:pPr marL="342900" indent="-342900">
              <a:buFont typeface="Wingdings" panose="05000000000000000000" pitchFamily="2" charset="2"/>
              <a:buChar char="v"/>
            </a:pPr>
            <a:r>
              <a:rPr lang="en-US" sz="2400" dirty="0">
                <a:solidFill>
                  <a:srgbClr val="008080"/>
                </a:solidFill>
              </a:rPr>
              <a:t>Appoint a Responsible Person</a:t>
            </a:r>
          </a:p>
          <a:p>
            <a:pPr marL="342900" indent="-342900">
              <a:buFont typeface="Wingdings" panose="05000000000000000000" pitchFamily="2" charset="2"/>
              <a:buChar char="v"/>
            </a:pPr>
            <a:r>
              <a:rPr lang="en-US" sz="2400" dirty="0">
                <a:solidFill>
                  <a:srgbClr val="008080"/>
                </a:solidFill>
              </a:rPr>
              <a:t>Create safe spaces that allow for casual monitoring</a:t>
            </a:r>
          </a:p>
          <a:p>
            <a:pPr marL="342900" indent="-342900">
              <a:buFont typeface="Wingdings" panose="05000000000000000000" pitchFamily="2" charset="2"/>
              <a:buChar char="v"/>
            </a:pPr>
            <a:r>
              <a:rPr lang="en-US" sz="2400" dirty="0">
                <a:solidFill>
                  <a:schemeClr val="accent1">
                    <a:lumMod val="60000"/>
                    <a:lumOff val="40000"/>
                  </a:schemeClr>
                </a:solidFill>
              </a:rPr>
              <a:t>Off-Site Visits, Events, and Programs</a:t>
            </a: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267522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676400" y="1142999"/>
            <a:ext cx="10052423" cy="1447801"/>
          </a:xfrm>
        </p:spPr>
        <p:txBody>
          <a:bodyPr/>
          <a:lstStyle/>
          <a:p>
            <a:r>
              <a:rPr lang="en-US" sz="4400" dirty="0"/>
              <a:t>GUIDELINES FOR VISITING VULNERABLE ADULTS </a:t>
            </a:r>
            <a:br>
              <a:rPr lang="en-US" sz="4000" dirty="0"/>
            </a:br>
            <a:r>
              <a:rPr lang="en-US" sz="2400" dirty="0">
                <a:solidFill>
                  <a:schemeClr val="bg2">
                    <a:lumMod val="60000"/>
                    <a:lumOff val="40000"/>
                  </a:schemeClr>
                </a:solidFill>
              </a:rPr>
              <a:t>Page 11</a:t>
            </a:r>
            <a:br>
              <a:rPr lang="en-US" sz="4000" dirty="0"/>
            </a:br>
            <a:r>
              <a:rPr lang="en-US" dirty="0"/>
              <a:t> </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905000" y="2784142"/>
            <a:ext cx="9640889" cy="2438399"/>
          </a:xfrm>
        </p:spPr>
        <p:txBody>
          <a:bodyPr>
            <a:normAutofit/>
          </a:bodyPr>
          <a:lstStyle/>
          <a:p>
            <a:pPr marL="342900" indent="-342900">
              <a:buFont typeface="Wingdings" panose="05000000000000000000" pitchFamily="2" charset="2"/>
              <a:buChar char="v"/>
            </a:pPr>
            <a:r>
              <a:rPr lang="en-US" sz="2800" dirty="0">
                <a:solidFill>
                  <a:srgbClr val="008080"/>
                </a:solidFill>
              </a:rPr>
              <a:t> Situations to avoid</a:t>
            </a:r>
          </a:p>
          <a:p>
            <a:pPr marL="342900" indent="-342900">
              <a:buFont typeface="Wingdings" panose="05000000000000000000" pitchFamily="2" charset="2"/>
              <a:buChar char="v"/>
            </a:pPr>
            <a:r>
              <a:rPr lang="en-US" sz="2800" dirty="0">
                <a:solidFill>
                  <a:srgbClr val="008080"/>
                </a:solidFill>
              </a:rPr>
              <a:t> Private residence</a:t>
            </a:r>
          </a:p>
          <a:p>
            <a:pPr marL="342900" indent="-342900">
              <a:buFont typeface="Wingdings" panose="05000000000000000000" pitchFamily="2" charset="2"/>
              <a:buChar char="v"/>
            </a:pPr>
            <a:r>
              <a:rPr lang="en-US" sz="2800" dirty="0">
                <a:solidFill>
                  <a:srgbClr val="008080"/>
                </a:solidFill>
              </a:rPr>
              <a:t> Residential facility</a:t>
            </a:r>
            <a:endParaRPr lang="en-US" sz="2800"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73277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676399" y="768065"/>
            <a:ext cx="10052423" cy="955344"/>
          </a:xfrm>
        </p:spPr>
        <p:txBody>
          <a:bodyPr/>
          <a:lstStyle/>
          <a:p>
            <a:r>
              <a:rPr lang="en-US" dirty="0"/>
              <a:t>SCENARIO</a:t>
            </a:r>
            <a:br>
              <a:rPr lang="en-US" dirty="0"/>
            </a:b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676401" y="1723409"/>
            <a:ext cx="9031290" cy="4354891"/>
          </a:xfrm>
        </p:spPr>
        <p:txBody>
          <a:bodyPr>
            <a:normAutofit fontScale="85000" lnSpcReduction="20000"/>
          </a:bodyPr>
          <a:lstStyle/>
          <a:p>
            <a:r>
              <a:rPr lang="en-US" sz="2800" dirty="0">
                <a:solidFill>
                  <a:srgbClr val="008080"/>
                </a:solidFill>
              </a:rPr>
              <a:t>A pastoral care minister was assigned to visit a parishioner who was recently relocated by her family to a skilled nursing facility.  The move was not by choice and the parishioner was unhappy and feeling isolated.  The care minister asked another care minister to go along on the visit.  There was a new person who had been attending church services for a few months and was very interested in being on a visitation team.  Given her enthusiasm and her reported experience working with seniors, the care minister invited her along.   During the visit, the new person commiserated with the parishioner's complaints about her family.  She sat on the parishioner’s bed, took her hand and insisted that she pray with her.  She also talked about her work as a massage therapist and gave her a card to contact her. </a:t>
            </a:r>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46453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539463" y="1143000"/>
            <a:ext cx="10052423" cy="1641143"/>
          </a:xfrm>
        </p:spPr>
        <p:txBody>
          <a:bodyPr/>
          <a:lstStyle/>
          <a:p>
            <a:r>
              <a:rPr lang="en-US" sz="4400" dirty="0"/>
              <a:t>AVOIDING THE APPEARANCE OF INPROPRIETY</a:t>
            </a:r>
            <a:br>
              <a:rPr lang="en-US" dirty="0"/>
            </a:b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905000" y="2362200"/>
            <a:ext cx="9448800" cy="3007201"/>
          </a:xfrm>
        </p:spPr>
        <p:txBody>
          <a:bodyPr>
            <a:normAutofit/>
          </a:bodyPr>
          <a:lstStyle/>
          <a:p>
            <a:pPr marL="342900" indent="-342900">
              <a:buFont typeface="Wingdings" panose="05000000000000000000" pitchFamily="2" charset="2"/>
              <a:buChar char="v"/>
            </a:pPr>
            <a:r>
              <a:rPr lang="en-US" sz="2800" dirty="0">
                <a:solidFill>
                  <a:srgbClr val="008080"/>
                </a:solidFill>
              </a:rPr>
              <a:t>Scheduling one on one meetings during office hours</a:t>
            </a:r>
          </a:p>
          <a:p>
            <a:pPr marL="342900" indent="-342900">
              <a:buFont typeface="Wingdings" panose="05000000000000000000" pitchFamily="2" charset="2"/>
              <a:buChar char="v"/>
            </a:pPr>
            <a:r>
              <a:rPr lang="en-US" sz="2800" dirty="0">
                <a:solidFill>
                  <a:srgbClr val="008080"/>
                </a:solidFill>
              </a:rPr>
              <a:t>Professional settings</a:t>
            </a:r>
          </a:p>
          <a:p>
            <a:pPr marL="342900" indent="-342900">
              <a:buFont typeface="Wingdings" panose="05000000000000000000" pitchFamily="2" charset="2"/>
              <a:buChar char="v"/>
            </a:pPr>
            <a:r>
              <a:rPr lang="en-US" sz="2800" dirty="0">
                <a:solidFill>
                  <a:srgbClr val="008080"/>
                </a:solidFill>
              </a:rPr>
              <a:t>Private settings</a:t>
            </a:r>
            <a:endParaRPr lang="en-US" sz="2800"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120351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493466" y="1295400"/>
            <a:ext cx="10052423" cy="1641143"/>
          </a:xfrm>
        </p:spPr>
        <p:txBody>
          <a:bodyPr/>
          <a:lstStyle/>
          <a:p>
            <a:r>
              <a:rPr lang="en-US" dirty="0"/>
              <a:t>CERTIFICATION AND TRAINING</a:t>
            </a:r>
            <a:br>
              <a:rPr lang="en-US" sz="2400" dirty="0"/>
            </a:br>
            <a:endParaRPr lang="en-US" sz="2400"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286000" y="2209800"/>
            <a:ext cx="9144000" cy="3505200"/>
          </a:xfrm>
        </p:spPr>
        <p:txBody>
          <a:bodyPr>
            <a:normAutofit/>
          </a:bodyPr>
          <a:lstStyle/>
          <a:p>
            <a:pPr marL="342900" indent="-342900">
              <a:buFont typeface="Wingdings" panose="05000000000000000000" pitchFamily="2" charset="2"/>
              <a:buChar char="v"/>
            </a:pPr>
            <a:r>
              <a:rPr lang="en-US" sz="2800" dirty="0">
                <a:solidFill>
                  <a:srgbClr val="008080"/>
                </a:solidFill>
              </a:rPr>
              <a:t> Clergy and persons training for ordained ministry</a:t>
            </a:r>
          </a:p>
          <a:p>
            <a:pPr marL="342900" indent="-342900">
              <a:buFont typeface="Wingdings" panose="05000000000000000000" pitchFamily="2" charset="2"/>
              <a:buChar char="v"/>
            </a:pPr>
            <a:r>
              <a:rPr lang="en-US" sz="2800" dirty="0">
                <a:solidFill>
                  <a:srgbClr val="008080"/>
                </a:solidFill>
              </a:rPr>
              <a:t> Lay Persons in pastoral relationships or Vulnerable 	Adult ministry</a:t>
            </a:r>
          </a:p>
          <a:p>
            <a:pPr marL="342900" indent="-342900">
              <a:buFont typeface="Wingdings" panose="05000000000000000000" pitchFamily="2" charset="2"/>
              <a:buChar char="v"/>
            </a:pPr>
            <a:r>
              <a:rPr lang="en-US" sz="2800" dirty="0">
                <a:solidFill>
                  <a:srgbClr val="008080"/>
                </a:solidFill>
              </a:rPr>
              <a:t> Program Supervisors</a:t>
            </a:r>
          </a:p>
          <a:p>
            <a:pPr marL="342900" indent="-342900">
              <a:buFont typeface="Wingdings" panose="05000000000000000000" pitchFamily="2" charset="2"/>
              <a:buChar char="v"/>
            </a:pPr>
            <a:r>
              <a:rPr lang="en-US" sz="2800" dirty="0">
                <a:solidFill>
                  <a:srgbClr val="008080"/>
                </a:solidFill>
              </a:rPr>
              <a:t> Wardens</a:t>
            </a:r>
            <a:endParaRPr lang="en-US" sz="2800"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164159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C782-D1C7-4A5C-8069-971BCFDEF163}"/>
              </a:ext>
            </a:extLst>
          </p:cNvPr>
          <p:cNvSpPr>
            <a:spLocks noGrp="1"/>
          </p:cNvSpPr>
          <p:nvPr>
            <p:ph type="title"/>
          </p:nvPr>
        </p:nvSpPr>
        <p:spPr>
          <a:xfrm>
            <a:off x="1683170" y="1066800"/>
            <a:ext cx="8825659" cy="1058333"/>
          </a:xfrm>
        </p:spPr>
        <p:txBody>
          <a:bodyPr/>
          <a:lstStyle/>
          <a:p>
            <a:r>
              <a:rPr lang="en-US" sz="4400" dirty="0"/>
              <a:t>INTRODUCTIONS</a:t>
            </a:r>
          </a:p>
        </p:txBody>
      </p:sp>
      <p:sp>
        <p:nvSpPr>
          <p:cNvPr id="3" name="Text Placeholder 2">
            <a:extLst>
              <a:ext uri="{FF2B5EF4-FFF2-40B4-BE49-F238E27FC236}">
                <a16:creationId xmlns:a16="http://schemas.microsoft.com/office/drawing/2014/main" id="{6863E5D9-EEDC-4FD3-8B29-7FA5EE9651F2}"/>
              </a:ext>
            </a:extLst>
          </p:cNvPr>
          <p:cNvSpPr>
            <a:spLocks noGrp="1"/>
          </p:cNvSpPr>
          <p:nvPr>
            <p:ph type="body" sz="half" idx="2"/>
          </p:nvPr>
        </p:nvSpPr>
        <p:spPr>
          <a:xfrm>
            <a:off x="2135189" y="2040716"/>
            <a:ext cx="5789611" cy="2692152"/>
          </a:xfrm>
        </p:spPr>
        <p:txBody>
          <a:bodyPr>
            <a:normAutofit fontScale="25000" lnSpcReduction="20000"/>
          </a:bodyPr>
          <a:lstStyle/>
          <a:p>
            <a:endParaRPr lang="en-US" sz="11200" dirty="0">
              <a:solidFill>
                <a:srgbClr val="008080"/>
              </a:solidFill>
            </a:endParaRPr>
          </a:p>
          <a:p>
            <a:pPr marL="685800" indent="-685800">
              <a:buFont typeface="Wingdings" panose="05000000000000000000" pitchFamily="2" charset="2"/>
              <a:buChar char="v"/>
            </a:pPr>
            <a:r>
              <a:rPr lang="en-US" sz="11200" dirty="0">
                <a:solidFill>
                  <a:srgbClr val="008080"/>
                </a:solidFill>
                <a:latin typeface="+mn-lt"/>
              </a:rPr>
              <a:t>Name</a:t>
            </a:r>
          </a:p>
          <a:p>
            <a:pPr marL="685800" indent="-685800">
              <a:spcBef>
                <a:spcPts val="1800"/>
              </a:spcBef>
              <a:buFont typeface="Wingdings" panose="05000000000000000000" pitchFamily="2" charset="2"/>
              <a:buChar char="v"/>
            </a:pPr>
            <a:r>
              <a:rPr lang="en-US" sz="11200" dirty="0">
                <a:solidFill>
                  <a:srgbClr val="008080"/>
                </a:solidFill>
                <a:latin typeface="+mn-lt"/>
              </a:rPr>
              <a:t>Your organization</a:t>
            </a:r>
          </a:p>
          <a:p>
            <a:pPr marL="685800" indent="-685800">
              <a:spcBef>
                <a:spcPts val="1800"/>
              </a:spcBef>
              <a:buFont typeface="Wingdings" panose="05000000000000000000" pitchFamily="2" charset="2"/>
              <a:buChar char="v"/>
            </a:pPr>
            <a:r>
              <a:rPr lang="en-US" sz="11200" dirty="0">
                <a:solidFill>
                  <a:srgbClr val="008080"/>
                </a:solidFill>
                <a:latin typeface="+mn-lt"/>
              </a:rPr>
              <a:t>Your role</a:t>
            </a:r>
          </a:p>
          <a:p>
            <a:pPr marL="685800" indent="-685800">
              <a:spcBef>
                <a:spcPts val="1800"/>
              </a:spcBef>
              <a:buFont typeface="Wingdings" panose="05000000000000000000" pitchFamily="2" charset="2"/>
              <a:buChar char="v"/>
            </a:pPr>
            <a:r>
              <a:rPr lang="en-US" sz="11200" dirty="0">
                <a:solidFill>
                  <a:srgbClr val="008080"/>
                </a:solidFill>
                <a:latin typeface="+mn-lt"/>
              </a:rPr>
              <a:t>Questions</a:t>
            </a:r>
          </a:p>
          <a:p>
            <a:r>
              <a:rPr lang="en-US" sz="4000" dirty="0">
                <a:solidFill>
                  <a:srgbClr val="008080"/>
                </a:solidFill>
              </a:rPr>
              <a:t>			</a:t>
            </a:r>
          </a:p>
        </p:txBody>
      </p:sp>
      <p:sp>
        <p:nvSpPr>
          <p:cNvPr id="4" name="Slide Number Placeholder 3">
            <a:extLst>
              <a:ext uri="{FF2B5EF4-FFF2-40B4-BE49-F238E27FC236}">
                <a16:creationId xmlns:a16="http://schemas.microsoft.com/office/drawing/2014/main" id="{B4ECCB98-4F85-4972-8816-77E9C21C4729}"/>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465469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83170" y="1125285"/>
            <a:ext cx="9024520" cy="838200"/>
          </a:xfrm>
          <a:solidFill>
            <a:srgbClr val="008080">
              <a:alpha val="47000"/>
            </a:srgbClr>
          </a:solidFill>
        </p:spPr>
        <p:txBody>
          <a:bodyPr/>
          <a:lstStyle/>
          <a:p>
            <a:r>
              <a:rPr lang="en-US" dirty="0"/>
              <a:t>#5 - INTERVENTION</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828800" y="2209800"/>
            <a:ext cx="9220200" cy="4114800"/>
          </a:xfrm>
        </p:spPr>
        <p:txBody>
          <a:bodyPr>
            <a:noAutofit/>
          </a:bodyPr>
          <a:lstStyle/>
          <a:p>
            <a:pPr marL="342900" indent="-342900">
              <a:buFont typeface="Wingdings" panose="05000000000000000000" pitchFamily="2" charset="2"/>
              <a:buChar char="v"/>
            </a:pPr>
            <a:r>
              <a:rPr lang="en-US" sz="2800" dirty="0">
                <a:solidFill>
                  <a:srgbClr val="008080"/>
                </a:solidFill>
              </a:rPr>
              <a:t>Participants will identify when a boundary violation has occurred or is occurring and will take appropriate action.</a:t>
            </a:r>
            <a:endParaRPr lang="en-US" sz="2800" b="0" dirty="0">
              <a:effectLst/>
            </a:endParaRPr>
          </a:p>
          <a:p>
            <a:br>
              <a:rPr lang="en-US" sz="3200" dirty="0"/>
            </a:br>
            <a:r>
              <a:rPr lang="en-US" sz="3200" dirty="0">
                <a:solidFill>
                  <a:srgbClr val="008080"/>
                </a:solidFill>
              </a:rPr>
              <a:t> </a:t>
            </a:r>
          </a:p>
          <a:p>
            <a:endParaRPr lang="en-US" sz="32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984572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83170" y="949657"/>
            <a:ext cx="8825659" cy="1260143"/>
          </a:xfrm>
        </p:spPr>
        <p:txBody>
          <a:bodyPr/>
          <a:lstStyle/>
          <a:p>
            <a:r>
              <a:rPr lang="en-US" sz="4000" dirty="0"/>
              <a:t>IDENTIFYING POTENTIAL ABUSE, EXPLOITATION, OR NEGLECT</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905000" y="2438400"/>
            <a:ext cx="9448802" cy="3886200"/>
          </a:xfrm>
        </p:spPr>
        <p:txBody>
          <a:bodyPr>
            <a:noAutofit/>
          </a:bodyPr>
          <a:lstStyle/>
          <a:p>
            <a:pPr marL="342900" indent="-342900">
              <a:buFont typeface="Wingdings" panose="05000000000000000000" pitchFamily="2" charset="2"/>
              <a:buChar char="v"/>
            </a:pPr>
            <a:endParaRPr lang="en-US" sz="3200" dirty="0">
              <a:solidFill>
                <a:srgbClr val="008080"/>
              </a:solidFill>
            </a:endParaRPr>
          </a:p>
          <a:p>
            <a:pPr marL="342900" indent="-342900">
              <a:buFont typeface="Wingdings" panose="05000000000000000000" pitchFamily="2" charset="2"/>
              <a:buChar char="v"/>
            </a:pPr>
            <a:endParaRPr lang="en-US" sz="3200" dirty="0">
              <a:solidFill>
                <a:srgbClr val="008080"/>
              </a:solidFill>
            </a:endParaRPr>
          </a:p>
          <a:p>
            <a:pPr marL="342900" indent="-342900">
              <a:buFont typeface="Wingdings" panose="05000000000000000000" pitchFamily="2" charset="2"/>
              <a:buChar char="v"/>
            </a:pPr>
            <a:r>
              <a:rPr lang="en-US" sz="3200" dirty="0">
                <a:solidFill>
                  <a:srgbClr val="008080"/>
                </a:solidFill>
              </a:rPr>
              <a:t>Warning Signs</a:t>
            </a:r>
          </a:p>
          <a:p>
            <a:pPr marL="800100" lvl="1" indent="-342900">
              <a:buFont typeface="Wingdings" panose="05000000000000000000" pitchFamily="2" charset="2"/>
              <a:buChar char="v"/>
            </a:pPr>
            <a:r>
              <a:rPr lang="en-US" sz="2600" dirty="0">
                <a:solidFill>
                  <a:srgbClr val="008080"/>
                </a:solidFill>
              </a:rPr>
              <a:t>Exploitation in pastoral relationships</a:t>
            </a:r>
          </a:p>
          <a:p>
            <a:pPr marL="800100" lvl="1" indent="-342900">
              <a:buFont typeface="Wingdings" panose="05000000000000000000" pitchFamily="2" charset="2"/>
              <a:buChar char="v"/>
            </a:pPr>
            <a:r>
              <a:rPr lang="en-US" sz="2600" dirty="0">
                <a:solidFill>
                  <a:srgbClr val="008080"/>
                </a:solidFill>
              </a:rPr>
              <a:t>Exploitation, Abuse, Neglect when ministering to vulnerable adults</a:t>
            </a:r>
          </a:p>
          <a:p>
            <a:pPr marL="457200" indent="-457200">
              <a:buFont typeface="Wingdings" panose="05000000000000000000" pitchFamily="2" charset="2"/>
              <a:buChar char="v"/>
            </a:pPr>
            <a:r>
              <a:rPr lang="en-US" sz="3200" b="0" dirty="0">
                <a:solidFill>
                  <a:srgbClr val="008080"/>
                </a:solidFill>
                <a:effectLst/>
              </a:rPr>
              <a:t>Resources </a:t>
            </a:r>
            <a:endParaRPr lang="en-US" sz="3200" b="0" dirty="0">
              <a:effectLst/>
            </a:endParaRPr>
          </a:p>
          <a:p>
            <a:br>
              <a:rPr lang="en-US" sz="3200" dirty="0"/>
            </a:br>
            <a:r>
              <a:rPr lang="en-US" sz="3200" dirty="0">
                <a:solidFill>
                  <a:srgbClr val="008080"/>
                </a:solidFill>
              </a:rPr>
              <a:t> </a:t>
            </a:r>
          </a:p>
          <a:p>
            <a:endParaRPr lang="en-US" sz="32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2992145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29F4-8388-4FFA-A520-6A663D274C8B}"/>
              </a:ext>
            </a:extLst>
          </p:cNvPr>
          <p:cNvSpPr>
            <a:spLocks noGrp="1"/>
          </p:cNvSpPr>
          <p:nvPr>
            <p:ph type="title"/>
          </p:nvPr>
        </p:nvSpPr>
        <p:spPr>
          <a:xfrm>
            <a:off x="1608559" y="1143000"/>
            <a:ext cx="9518230" cy="2057400"/>
          </a:xfrm>
        </p:spPr>
        <p:txBody>
          <a:bodyPr/>
          <a:lstStyle/>
          <a:p>
            <a:r>
              <a:rPr lang="en-US" sz="4400" dirty="0"/>
              <a:t>RESPONDING TO CONCERNS</a:t>
            </a:r>
            <a:br>
              <a:rPr lang="en-US" dirty="0"/>
            </a:br>
            <a:r>
              <a:rPr lang="en-US" sz="2000" dirty="0"/>
              <a:t>POLICY PAGE 17</a:t>
            </a:r>
            <a:br>
              <a:rPr lang="en-US" sz="2000" dirty="0"/>
            </a:br>
            <a:endParaRPr lang="en-US" sz="2000" dirty="0"/>
          </a:p>
        </p:txBody>
      </p:sp>
      <p:sp>
        <p:nvSpPr>
          <p:cNvPr id="3" name="Text Placeholder 2">
            <a:extLst>
              <a:ext uri="{FF2B5EF4-FFF2-40B4-BE49-F238E27FC236}">
                <a16:creationId xmlns:a16="http://schemas.microsoft.com/office/drawing/2014/main" id="{17E12633-553A-4BD2-A427-CC5F86E97921}"/>
              </a:ext>
            </a:extLst>
          </p:cNvPr>
          <p:cNvSpPr>
            <a:spLocks noGrp="1"/>
          </p:cNvSpPr>
          <p:nvPr>
            <p:ph type="body" sz="half" idx="2"/>
          </p:nvPr>
        </p:nvSpPr>
        <p:spPr>
          <a:xfrm>
            <a:off x="1981200" y="2590800"/>
            <a:ext cx="9564689" cy="3429000"/>
          </a:xfrm>
        </p:spPr>
        <p:txBody>
          <a:bodyPr>
            <a:normAutofit fontScale="92500" lnSpcReduction="10000"/>
          </a:bodyPr>
          <a:lstStyle/>
          <a:p>
            <a:pPr marL="457200" indent="-457200">
              <a:buFont typeface="Wingdings" panose="05000000000000000000" pitchFamily="2" charset="2"/>
              <a:buChar char="v"/>
            </a:pPr>
            <a:r>
              <a:rPr lang="en-US" sz="2800" dirty="0">
                <a:solidFill>
                  <a:srgbClr val="008080"/>
                </a:solidFill>
              </a:rPr>
              <a:t>Suspected Sexual Exploitation, Neglect, Exploitation of a Vulnerable Adult</a:t>
            </a:r>
          </a:p>
          <a:p>
            <a:pPr marL="457200" indent="-457200">
              <a:buFont typeface="Wingdings" panose="05000000000000000000" pitchFamily="2" charset="2"/>
              <a:buChar char="v"/>
            </a:pPr>
            <a:r>
              <a:rPr lang="en-US" sz="2800" dirty="0">
                <a:solidFill>
                  <a:srgbClr val="008080"/>
                </a:solidFill>
              </a:rPr>
              <a:t>Lesser Policy Violations</a:t>
            </a:r>
          </a:p>
          <a:p>
            <a:pPr marL="457200" indent="-457200">
              <a:buFont typeface="Wingdings" panose="05000000000000000000" pitchFamily="2" charset="2"/>
              <a:buChar char="v"/>
            </a:pPr>
            <a:r>
              <a:rPr lang="en-US" sz="2800" dirty="0">
                <a:solidFill>
                  <a:srgbClr val="008080"/>
                </a:solidFill>
              </a:rPr>
              <a:t>Contacts</a:t>
            </a:r>
          </a:p>
          <a:p>
            <a:pPr marL="457200" indent="-457200">
              <a:buFont typeface="Wingdings" panose="05000000000000000000" pitchFamily="2" charset="2"/>
              <a:buChar char="v"/>
            </a:pPr>
            <a:r>
              <a:rPr lang="en-US" sz="2800" dirty="0">
                <a:solidFill>
                  <a:srgbClr val="008080"/>
                </a:solidFill>
              </a:rPr>
              <a:t>Methods of Reporting</a:t>
            </a:r>
          </a:p>
          <a:p>
            <a:pPr marL="457200" indent="-457200">
              <a:buFont typeface="Wingdings" panose="05000000000000000000" pitchFamily="2" charset="2"/>
              <a:buChar char="v"/>
            </a:pPr>
            <a:r>
              <a:rPr lang="en-US" sz="2800" dirty="0">
                <a:solidFill>
                  <a:srgbClr val="008080"/>
                </a:solidFill>
              </a:rPr>
              <a:t>Investigation and Enforcement</a:t>
            </a:r>
          </a:p>
          <a:p>
            <a:pPr marL="457200" indent="-457200">
              <a:buFont typeface="Wingdings" panose="05000000000000000000" pitchFamily="2" charset="2"/>
              <a:buChar char="v"/>
            </a:pPr>
            <a:r>
              <a:rPr lang="en-US" sz="2800" dirty="0">
                <a:solidFill>
                  <a:srgbClr val="008080"/>
                </a:solidFill>
              </a:rPr>
              <a:t>Local Resources for Response</a:t>
            </a:r>
          </a:p>
          <a:p>
            <a:endParaRPr lang="en-US" dirty="0"/>
          </a:p>
        </p:txBody>
      </p:sp>
      <p:sp>
        <p:nvSpPr>
          <p:cNvPr id="4" name="Slide Number Placeholder 3">
            <a:extLst>
              <a:ext uri="{FF2B5EF4-FFF2-40B4-BE49-F238E27FC236}">
                <a16:creationId xmlns:a16="http://schemas.microsoft.com/office/drawing/2014/main" id="{D476C6D2-3267-4DCB-A92F-7F9F7AAC3BE4}"/>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2313675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83170" y="1200216"/>
            <a:ext cx="9137230" cy="782471"/>
          </a:xfrm>
          <a:solidFill>
            <a:srgbClr val="008080">
              <a:alpha val="47000"/>
            </a:srgbClr>
          </a:solidFill>
        </p:spPr>
        <p:txBody>
          <a:bodyPr/>
          <a:lstStyle/>
          <a:p>
            <a:r>
              <a:rPr lang="en-US" dirty="0"/>
              <a:t>#6 - SELF-CARE </a:t>
            </a:r>
            <a:br>
              <a:rPr lang="en-US" dirty="0"/>
            </a:br>
            <a:br>
              <a:rPr lang="en-US" dirty="0"/>
            </a:br>
            <a:r>
              <a:rPr lang="en-US" dirty="0"/>
              <a:t> </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683170" y="2057400"/>
            <a:ext cx="9137230" cy="3600384"/>
          </a:xfrm>
        </p:spPr>
        <p:txBody>
          <a:bodyPr>
            <a:noAutofit/>
          </a:bodyPr>
          <a:lstStyle/>
          <a:p>
            <a:pPr marL="457200" indent="-457200">
              <a:buFont typeface="Wingdings" panose="05000000000000000000" pitchFamily="2" charset="2"/>
              <a:buChar char="v"/>
            </a:pPr>
            <a:r>
              <a:rPr lang="en-US" sz="2800" dirty="0">
                <a:solidFill>
                  <a:srgbClr val="008080"/>
                </a:solidFill>
              </a:rPr>
              <a:t>Participants will consider how self-care supports healthy boundaries in ministry.</a:t>
            </a:r>
          </a:p>
          <a:p>
            <a:endParaRPr lang="en-US" sz="3200" dirty="0">
              <a:solidFill>
                <a:srgbClr val="008080"/>
              </a:solidFill>
            </a:endParaRPr>
          </a:p>
          <a:p>
            <a:endParaRPr lang="en-US" sz="32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758654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726194" y="609231"/>
            <a:ext cx="8825659" cy="970497"/>
          </a:xfrm>
        </p:spPr>
        <p:txBody>
          <a:bodyPr/>
          <a:lstStyle/>
          <a:p>
            <a:r>
              <a:rPr lang="en-US" dirty="0"/>
              <a:t>Video</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524000" y="2209800"/>
            <a:ext cx="9829802" cy="4114800"/>
          </a:xfrm>
        </p:spPr>
        <p:txBody>
          <a:bodyPr>
            <a:noAutofit/>
          </a:bodyPr>
          <a:lstStyle/>
          <a:p>
            <a:endParaRPr lang="en-US" sz="3200" dirty="0">
              <a:solidFill>
                <a:srgbClr val="008080"/>
              </a:solidFill>
            </a:endParaRPr>
          </a:p>
          <a:p>
            <a:endParaRPr lang="en-US" sz="32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34</a:t>
            </a:fld>
            <a:endParaRPr lang="en-US" dirty="0"/>
          </a:p>
        </p:txBody>
      </p:sp>
      <p:pic>
        <p:nvPicPr>
          <p:cNvPr id="8" name="Sequence 01">
            <a:hlinkClick r:id="" action="ppaction://media"/>
            <a:extLst>
              <a:ext uri="{FF2B5EF4-FFF2-40B4-BE49-F238E27FC236}">
                <a16:creationId xmlns:a16="http://schemas.microsoft.com/office/drawing/2014/main" id="{11F73351-B9CA-452B-BBE4-ADFB24B7E2C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505200" y="1261133"/>
            <a:ext cx="6096000" cy="4987636"/>
          </a:xfrm>
          <a:prstGeom prst="rect">
            <a:avLst/>
          </a:prstGeom>
        </p:spPr>
      </p:pic>
    </p:spTree>
    <p:extLst>
      <p:ext uri="{BB962C8B-B14F-4D97-AF65-F5344CB8AC3E}">
        <p14:creationId xmlns:p14="http://schemas.microsoft.com/office/powerpoint/2010/main" val="35098853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10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83170" y="1066800"/>
            <a:ext cx="9024520" cy="1503897"/>
          </a:xfrm>
          <a:solidFill>
            <a:srgbClr val="008080">
              <a:alpha val="47000"/>
            </a:srgbClr>
          </a:solidFill>
        </p:spPr>
        <p:txBody>
          <a:bodyPr/>
          <a:lstStyle/>
          <a:p>
            <a:r>
              <a:rPr lang="en-US" sz="4400" dirty="0"/>
              <a:t>#7 - APPLICATION AND</a:t>
            </a:r>
            <a:br>
              <a:rPr lang="en-US" sz="4400" dirty="0"/>
            </a:br>
            <a:r>
              <a:rPr lang="en-US" sz="4400" dirty="0"/>
              <a:t>       REFLECTION</a:t>
            </a:r>
            <a:br>
              <a:rPr lang="en-US" dirty="0"/>
            </a:br>
            <a:br>
              <a:rPr lang="en-US" dirty="0"/>
            </a:br>
            <a:r>
              <a:rPr lang="en-US" dirty="0"/>
              <a:t> </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981200" y="3048000"/>
            <a:ext cx="8839200" cy="3429000"/>
          </a:xfrm>
        </p:spPr>
        <p:txBody>
          <a:bodyPr>
            <a:noAutofit/>
          </a:bodyPr>
          <a:lstStyle/>
          <a:p>
            <a:pPr marL="457200" indent="-457200" rtl="0">
              <a:spcBef>
                <a:spcPts val="0"/>
              </a:spcBef>
              <a:spcAft>
                <a:spcPts val="1600"/>
              </a:spcAft>
              <a:buFont typeface="Wingdings" panose="05000000000000000000" pitchFamily="2" charset="2"/>
              <a:buChar char="v"/>
            </a:pPr>
            <a:r>
              <a:rPr lang="en-US" sz="2800" dirty="0">
                <a:solidFill>
                  <a:srgbClr val="008080"/>
                </a:solidFill>
              </a:rPr>
              <a:t>Participants will demonstrate understanding of EDOT’s Rules of Behavior.</a:t>
            </a:r>
            <a:br>
              <a:rPr lang="en-US" sz="3200" dirty="0"/>
            </a:br>
            <a:br>
              <a:rPr lang="en-US" sz="3200" dirty="0"/>
            </a:br>
            <a:endParaRPr lang="en-US" sz="3200" dirty="0">
              <a:solidFill>
                <a:srgbClr val="008080"/>
              </a:solidFill>
            </a:endParaRPr>
          </a:p>
          <a:p>
            <a:pPr marL="457200" indent="-457200">
              <a:buFont typeface="Wingdings" panose="05000000000000000000" pitchFamily="2" charset="2"/>
              <a:buChar char="v"/>
            </a:pPr>
            <a:endParaRPr lang="en-US" sz="3200" dirty="0">
              <a:solidFill>
                <a:srgbClr val="008080"/>
              </a:solidFill>
            </a:endParaRPr>
          </a:p>
          <a:p>
            <a:endParaRPr lang="en-US" sz="32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403752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755588" y="968289"/>
            <a:ext cx="10052423" cy="1143000"/>
          </a:xfrm>
        </p:spPr>
        <p:txBody>
          <a:bodyPr/>
          <a:lstStyle/>
          <a:p>
            <a:r>
              <a:rPr lang="en-US" sz="4400" dirty="0"/>
              <a:t>RULES OF BEHAVIOR</a:t>
            </a:r>
            <a:br>
              <a:rPr lang="en-US" dirty="0"/>
            </a:br>
            <a:r>
              <a:rPr lang="en-US" sz="2400" dirty="0"/>
              <a:t>POLICY PAGES 7-9</a:t>
            </a: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981200" y="2111289"/>
            <a:ext cx="8915400" cy="3984711"/>
          </a:xfrm>
        </p:spPr>
        <p:txBody>
          <a:bodyPr>
            <a:normAutofit fontScale="62500" lnSpcReduction="20000"/>
          </a:bodyPr>
          <a:lstStyle/>
          <a:p>
            <a:pPr lvl="1"/>
            <a:endParaRPr lang="en-US" sz="2800" dirty="0">
              <a:solidFill>
                <a:srgbClr val="008080"/>
              </a:solidFill>
            </a:endParaRPr>
          </a:p>
          <a:p>
            <a:pPr marL="457200" indent="-457200">
              <a:buFont typeface="Wingdings" panose="05000000000000000000" pitchFamily="2" charset="2"/>
              <a:buChar char="v"/>
            </a:pPr>
            <a:endParaRPr lang="en-US" sz="4500" dirty="0">
              <a:solidFill>
                <a:srgbClr val="008080"/>
              </a:solidFill>
            </a:endParaRPr>
          </a:p>
          <a:p>
            <a:pPr marL="457200" indent="-457200">
              <a:buFont typeface="Wingdings" panose="05000000000000000000" pitchFamily="2" charset="2"/>
              <a:buChar char="v"/>
            </a:pPr>
            <a:r>
              <a:rPr lang="en-US" sz="4500" dirty="0">
                <a:solidFill>
                  <a:srgbClr val="008080"/>
                </a:solidFill>
              </a:rPr>
              <a:t>Conduct in Pastoral Relationships &amp; Ministry to Vulnerable Adults</a:t>
            </a:r>
          </a:p>
          <a:p>
            <a:pPr marL="800100" lvl="1" indent="-342900">
              <a:buFont typeface="Wingdings" panose="05000000000000000000" pitchFamily="2" charset="2"/>
              <a:buChar char="v"/>
            </a:pPr>
            <a:r>
              <a:rPr lang="en-US" sz="4500" dirty="0">
                <a:solidFill>
                  <a:srgbClr val="008080"/>
                </a:solidFill>
              </a:rPr>
              <a:t> Physical Contact</a:t>
            </a:r>
          </a:p>
          <a:p>
            <a:pPr marL="800100" lvl="1" indent="-342900">
              <a:buFont typeface="Wingdings" panose="05000000000000000000" pitchFamily="2" charset="2"/>
              <a:buChar char="v"/>
            </a:pPr>
            <a:r>
              <a:rPr lang="en-US" sz="4500" dirty="0">
                <a:solidFill>
                  <a:srgbClr val="008080"/>
                </a:solidFill>
              </a:rPr>
              <a:t> Verbal/Electronic Communication</a:t>
            </a:r>
          </a:p>
          <a:p>
            <a:pPr marL="800100" lvl="1" indent="-342900">
              <a:buFont typeface="Wingdings" panose="05000000000000000000" pitchFamily="2" charset="2"/>
              <a:buChar char="v"/>
            </a:pPr>
            <a:r>
              <a:rPr lang="en-US" sz="4500" dirty="0">
                <a:solidFill>
                  <a:srgbClr val="008080"/>
                </a:solidFill>
              </a:rPr>
              <a:t> Giving or Receiving Gifts</a:t>
            </a:r>
          </a:p>
          <a:p>
            <a:pPr marL="800100" lvl="1" indent="-342900">
              <a:buFont typeface="Wingdings" panose="05000000000000000000" pitchFamily="2" charset="2"/>
              <a:buChar char="v"/>
            </a:pPr>
            <a:r>
              <a:rPr lang="en-US" sz="4500" dirty="0">
                <a:solidFill>
                  <a:srgbClr val="008080"/>
                </a:solidFill>
              </a:rPr>
              <a:t> Other Interactions</a:t>
            </a:r>
          </a:p>
          <a:p>
            <a:pPr marL="342900" indent="-342900">
              <a:buFont typeface="Wingdings" panose="05000000000000000000" pitchFamily="2" charset="2"/>
              <a:buChar char="v"/>
            </a:pPr>
            <a:r>
              <a:rPr lang="en-US" sz="4500" dirty="0">
                <a:solidFill>
                  <a:srgbClr val="008080"/>
                </a:solidFill>
              </a:rPr>
              <a:t> Other restrictions regarding Vulnerable Adults</a:t>
            </a:r>
          </a:p>
          <a:p>
            <a:pPr marL="800100" lvl="1" indent="-342900">
              <a:buFont typeface="Wingdings" panose="05000000000000000000" pitchFamily="2" charset="2"/>
              <a:buChar char="v"/>
            </a:pPr>
            <a:endParaRPr lang="en-US" sz="2600" i="1" dirty="0">
              <a:solidFill>
                <a:srgbClr val="008080"/>
              </a:solidFill>
            </a:endParaRPr>
          </a:p>
          <a:p>
            <a:pPr marL="342900" indent="-342900">
              <a:buFont typeface="Wingdings" panose="05000000000000000000" pitchFamily="2" charset="2"/>
              <a:buChar char="v"/>
            </a:pPr>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639787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752600" y="1134339"/>
            <a:ext cx="10052423" cy="1143000"/>
          </a:xfrm>
        </p:spPr>
        <p:txBody>
          <a:bodyPr/>
          <a:lstStyle/>
          <a:p>
            <a:r>
              <a:rPr lang="en-US" sz="4400" dirty="0"/>
              <a:t>RULES OF BEHAVIOR (cont.)</a:t>
            </a:r>
            <a:br>
              <a:rPr lang="en-US" dirty="0"/>
            </a:br>
            <a:r>
              <a:rPr lang="en-US" sz="2400" dirty="0"/>
              <a:t>POLICY PAGES 7-9</a:t>
            </a: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133600" y="2438400"/>
            <a:ext cx="8574090" cy="3962400"/>
          </a:xfrm>
        </p:spPr>
        <p:txBody>
          <a:bodyPr>
            <a:normAutofit fontScale="55000" lnSpcReduction="20000"/>
          </a:bodyPr>
          <a:lstStyle/>
          <a:p>
            <a:pPr lvl="1"/>
            <a:endParaRPr lang="en-US" sz="2800" dirty="0">
              <a:solidFill>
                <a:srgbClr val="008080"/>
              </a:solidFill>
            </a:endParaRPr>
          </a:p>
          <a:p>
            <a:pPr marL="457200" indent="-457200">
              <a:buFont typeface="Wingdings" panose="05000000000000000000" pitchFamily="2" charset="2"/>
              <a:buChar char="v"/>
            </a:pPr>
            <a:r>
              <a:rPr lang="en-US" sz="5100" dirty="0">
                <a:solidFill>
                  <a:srgbClr val="008080"/>
                </a:solidFill>
              </a:rPr>
              <a:t>Sexual Exploitation</a:t>
            </a:r>
          </a:p>
          <a:p>
            <a:pPr marL="800100" lvl="1" indent="-342900">
              <a:buFont typeface="Wingdings" panose="05000000000000000000" pitchFamily="2" charset="2"/>
              <a:buChar char="v"/>
            </a:pPr>
            <a:r>
              <a:rPr lang="en-US" sz="4200" dirty="0">
                <a:solidFill>
                  <a:srgbClr val="008080"/>
                </a:solidFill>
              </a:rPr>
              <a:t>Persons in Pastoral Relationships</a:t>
            </a:r>
          </a:p>
          <a:p>
            <a:pPr marL="800100" lvl="1" indent="-342900">
              <a:buFont typeface="Wingdings" panose="05000000000000000000" pitchFamily="2" charset="2"/>
              <a:buChar char="v"/>
            </a:pPr>
            <a:r>
              <a:rPr lang="en-US" sz="4200" dirty="0">
                <a:solidFill>
                  <a:srgbClr val="008080"/>
                </a:solidFill>
              </a:rPr>
              <a:t>Persons ministering to Vulnerable Adults</a:t>
            </a:r>
          </a:p>
          <a:p>
            <a:pPr marL="800100" lvl="1" indent="-342900">
              <a:buFont typeface="Wingdings" panose="05000000000000000000" pitchFamily="2" charset="2"/>
              <a:buChar char="v"/>
            </a:pPr>
            <a:r>
              <a:rPr lang="en-US" sz="4200" dirty="0">
                <a:solidFill>
                  <a:srgbClr val="008080"/>
                </a:solidFill>
              </a:rPr>
              <a:t>Supervisors</a:t>
            </a:r>
          </a:p>
          <a:p>
            <a:pPr marL="800100" lvl="1" indent="-342900">
              <a:buFont typeface="Wingdings" panose="05000000000000000000" pitchFamily="2" charset="2"/>
              <a:buChar char="v"/>
            </a:pPr>
            <a:r>
              <a:rPr lang="en-US" sz="4200" dirty="0">
                <a:solidFill>
                  <a:srgbClr val="008080"/>
                </a:solidFill>
              </a:rPr>
              <a:t>Decision-Makers (Vestry members, Bishop’s Committee members</a:t>
            </a:r>
          </a:p>
          <a:p>
            <a:pPr lvl="1"/>
            <a:endParaRPr lang="en-US" sz="4200" dirty="0">
              <a:solidFill>
                <a:srgbClr val="008080"/>
              </a:solidFill>
            </a:endParaRPr>
          </a:p>
          <a:p>
            <a:pPr marL="342900" indent="-342900">
              <a:buFont typeface="Wingdings" panose="05000000000000000000" pitchFamily="2" charset="2"/>
              <a:buChar char="v"/>
            </a:pPr>
            <a:r>
              <a:rPr lang="en-US" sz="5100" dirty="0">
                <a:solidFill>
                  <a:srgbClr val="008080"/>
                </a:solidFill>
              </a:rPr>
              <a:t>Other restrictions regarding Vulnerable Adults</a:t>
            </a:r>
          </a:p>
          <a:p>
            <a:pPr marL="800100" lvl="1" indent="-342900">
              <a:buFont typeface="Wingdings" panose="05000000000000000000" pitchFamily="2" charset="2"/>
              <a:buChar char="v"/>
            </a:pPr>
            <a:endParaRPr lang="en-US" sz="2600" i="1" dirty="0">
              <a:solidFill>
                <a:srgbClr val="008080"/>
              </a:solidFill>
            </a:endParaRPr>
          </a:p>
          <a:p>
            <a:pPr marL="342900" indent="-342900">
              <a:buFont typeface="Wingdings" panose="05000000000000000000" pitchFamily="2" charset="2"/>
              <a:buChar char="v"/>
            </a:pPr>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2456103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29F4-8388-4FFA-A520-6A663D274C8B}"/>
              </a:ext>
            </a:extLst>
          </p:cNvPr>
          <p:cNvSpPr>
            <a:spLocks noGrp="1"/>
          </p:cNvSpPr>
          <p:nvPr>
            <p:ph type="title"/>
          </p:nvPr>
        </p:nvSpPr>
        <p:spPr>
          <a:xfrm>
            <a:off x="1752600" y="919177"/>
            <a:ext cx="9374190" cy="1062023"/>
          </a:xfrm>
        </p:spPr>
        <p:txBody>
          <a:bodyPr/>
          <a:lstStyle/>
          <a:p>
            <a:r>
              <a:rPr lang="en-US" sz="4400" dirty="0"/>
              <a:t>CODE OF CONDUCT</a:t>
            </a:r>
            <a:br>
              <a:rPr lang="en-US" dirty="0"/>
            </a:br>
            <a:br>
              <a:rPr lang="en-US" sz="2000" dirty="0"/>
            </a:br>
            <a:endParaRPr lang="en-US" sz="2000" dirty="0"/>
          </a:p>
        </p:txBody>
      </p:sp>
      <p:sp>
        <p:nvSpPr>
          <p:cNvPr id="3" name="Text Placeholder 2">
            <a:extLst>
              <a:ext uri="{FF2B5EF4-FFF2-40B4-BE49-F238E27FC236}">
                <a16:creationId xmlns:a16="http://schemas.microsoft.com/office/drawing/2014/main" id="{17E12633-553A-4BD2-A427-CC5F86E97921}"/>
              </a:ext>
            </a:extLst>
          </p:cNvPr>
          <p:cNvSpPr>
            <a:spLocks noGrp="1"/>
          </p:cNvSpPr>
          <p:nvPr>
            <p:ph type="body" sz="half" idx="2"/>
          </p:nvPr>
        </p:nvSpPr>
        <p:spPr>
          <a:xfrm>
            <a:off x="1752600" y="1946031"/>
            <a:ext cx="10050040" cy="4495800"/>
          </a:xfrm>
        </p:spPr>
        <p:txBody>
          <a:bodyPr>
            <a:normAutofit/>
          </a:bodyPr>
          <a:lstStyle/>
          <a:p>
            <a:r>
              <a:rPr lang="en-US" dirty="0">
                <a:solidFill>
                  <a:schemeClr val="bg1"/>
                </a:solidFill>
              </a:rPr>
              <a:t>Persons must meet and comply with the following code of conduct:</a:t>
            </a:r>
            <a:endParaRPr lang="en-US" b="1" u="sng" dirty="0">
              <a:solidFill>
                <a:schemeClr val="bg1"/>
              </a:solidFill>
            </a:endParaRPr>
          </a:p>
          <a:p>
            <a:pPr marL="285750" indent="-285750">
              <a:buFont typeface="Arial" panose="020B0604020202020204" pitchFamily="34" charset="0"/>
              <a:buChar char="•"/>
            </a:pPr>
            <a:r>
              <a:rPr lang="en-US" dirty="0">
                <a:solidFill>
                  <a:srgbClr val="008080"/>
                </a:solidFill>
              </a:rPr>
              <a:t>To understand and follow the </a:t>
            </a:r>
            <a:r>
              <a:rPr lang="en-US" i="1" dirty="0">
                <a:solidFill>
                  <a:srgbClr val="008080"/>
                </a:solidFill>
              </a:rPr>
              <a:t>Policies for Safe Ministry with Adults</a:t>
            </a:r>
            <a:r>
              <a:rPr lang="en-US" dirty="0">
                <a:solidFill>
                  <a:srgbClr val="008080"/>
                </a:solidFill>
              </a:rPr>
              <a:t> </a:t>
            </a:r>
          </a:p>
          <a:p>
            <a:pPr marL="285750" indent="-285750">
              <a:buFont typeface="Arial" panose="020B0604020202020204" pitchFamily="34" charset="0"/>
              <a:buChar char="•"/>
            </a:pPr>
            <a:r>
              <a:rPr lang="en-US" dirty="0">
                <a:solidFill>
                  <a:srgbClr val="008080"/>
                </a:solidFill>
              </a:rPr>
              <a:t>Never to engage in any sexual or inappropriate relationship with an adult with whom one is in a Pastoral Relationship or with a Vulnerable Adult to whom one is ministering </a:t>
            </a:r>
          </a:p>
          <a:p>
            <a:pPr marL="285750" indent="-285750">
              <a:buFont typeface="Arial" panose="020B0604020202020204" pitchFamily="34" charset="0"/>
              <a:buChar char="•"/>
            </a:pPr>
            <a:r>
              <a:rPr lang="en-US" dirty="0">
                <a:solidFill>
                  <a:srgbClr val="008080"/>
                </a:solidFill>
              </a:rPr>
              <a:t>Never to engage in the sexual exploitation of any person with whom one works or serves on behalf of the diocese, church, school, or organization </a:t>
            </a:r>
          </a:p>
          <a:p>
            <a:pPr marL="285750" indent="-285750">
              <a:buFont typeface="Arial" panose="020B0604020202020204" pitchFamily="34" charset="0"/>
              <a:buChar char="•"/>
            </a:pPr>
            <a:r>
              <a:rPr lang="en-US" dirty="0">
                <a:solidFill>
                  <a:srgbClr val="008080"/>
                </a:solidFill>
              </a:rPr>
              <a:t>To seek advice immediately from the Safeguarding Office if one has any questions or concerns about any of these policies or their expectations </a:t>
            </a:r>
          </a:p>
          <a:p>
            <a:pPr marL="285750" indent="-285750">
              <a:buFont typeface="Arial" panose="020B0604020202020204" pitchFamily="34" charset="0"/>
              <a:buChar char="•"/>
            </a:pPr>
            <a:r>
              <a:rPr lang="en-US" dirty="0">
                <a:solidFill>
                  <a:srgbClr val="008080"/>
                </a:solidFill>
              </a:rPr>
              <a:t>To report immediately any inappropriate behavior, boundary violations, or policy violations that one observes</a:t>
            </a:r>
          </a:p>
          <a:p>
            <a:pPr marL="285750" indent="-285750">
              <a:buFont typeface="Arial" panose="020B0604020202020204" pitchFamily="34" charset="0"/>
              <a:buChar char="•"/>
            </a:pPr>
            <a:r>
              <a:rPr lang="en-US" dirty="0">
                <a:solidFill>
                  <a:srgbClr val="008080"/>
                </a:solidFill>
              </a:rPr>
              <a:t>To acknowledge the obligation and responsibility to prevent the abuse, neglect, and exploitation of adults in the ministries of the Diocese of Texas.</a:t>
            </a:r>
          </a:p>
          <a:p>
            <a:endParaRPr lang="en-US" dirty="0">
              <a:solidFill>
                <a:srgbClr val="008080"/>
              </a:solidFill>
            </a:endParaRPr>
          </a:p>
        </p:txBody>
      </p:sp>
      <p:sp>
        <p:nvSpPr>
          <p:cNvPr id="4" name="Slide Number Placeholder 3">
            <a:extLst>
              <a:ext uri="{FF2B5EF4-FFF2-40B4-BE49-F238E27FC236}">
                <a16:creationId xmlns:a16="http://schemas.microsoft.com/office/drawing/2014/main" id="{D476C6D2-3267-4DCB-A92F-7F9F7AAC3BE4}"/>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294244104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76400" y="1143000"/>
            <a:ext cx="9220202" cy="1280246"/>
          </a:xfrm>
        </p:spPr>
        <p:txBody>
          <a:bodyPr/>
          <a:lstStyle/>
          <a:p>
            <a:r>
              <a:rPr lang="en-US" sz="4400" dirty="0"/>
              <a:t>INTRODUCTION TO POLICIES</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057400" y="2057400"/>
            <a:ext cx="9220202" cy="4191000"/>
          </a:xfrm>
        </p:spPr>
        <p:txBody>
          <a:bodyPr>
            <a:noAutofit/>
          </a:bodyPr>
          <a:lstStyle/>
          <a:p>
            <a:pPr marL="342900" indent="-342900">
              <a:buFont typeface="Wingdings" panose="05000000000000000000" pitchFamily="2" charset="2"/>
              <a:buChar char="v"/>
            </a:pPr>
            <a:r>
              <a:rPr lang="en-US" sz="2800" dirty="0">
                <a:solidFill>
                  <a:srgbClr val="008080"/>
                </a:solidFill>
              </a:rPr>
              <a:t>Gives life to the final promise of our Baptismal Covenant “to strive for justice and peace among all people and to respect the dignity of every human being”</a:t>
            </a:r>
          </a:p>
          <a:p>
            <a:pPr marL="342900" indent="-342900">
              <a:buFont typeface="Wingdings" panose="05000000000000000000" pitchFamily="2" charset="2"/>
              <a:buChar char="v"/>
            </a:pPr>
            <a:r>
              <a:rPr lang="en-US" sz="2800" dirty="0">
                <a:solidFill>
                  <a:srgbClr val="008080"/>
                </a:solidFill>
              </a:rPr>
              <a:t>Guides the creation of spaces free from abuse, exploitation, and harassment</a:t>
            </a:r>
          </a:p>
          <a:p>
            <a:pPr marL="342900" indent="-342900">
              <a:buFont typeface="Wingdings" panose="05000000000000000000" pitchFamily="2" charset="2"/>
              <a:buChar char="v"/>
            </a:pPr>
            <a:r>
              <a:rPr lang="en-US" sz="2800" dirty="0">
                <a:solidFill>
                  <a:srgbClr val="008080"/>
                </a:solidFill>
              </a:rPr>
              <a:t>Applies to all organizations under diocesan authority</a:t>
            </a:r>
          </a:p>
          <a:p>
            <a:endParaRPr lang="en-US" sz="24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80510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29987" y="1066800"/>
            <a:ext cx="9054257" cy="955343"/>
          </a:xfrm>
        </p:spPr>
        <p:txBody>
          <a:bodyPr/>
          <a:lstStyle/>
          <a:p>
            <a:r>
              <a:rPr lang="en-US" sz="4400" dirty="0"/>
              <a:t>WHY ARE WE HERE?</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752600" y="1905000"/>
            <a:ext cx="9601202" cy="4419600"/>
          </a:xfrm>
        </p:spPr>
        <p:txBody>
          <a:bodyPr>
            <a:noAutofit/>
          </a:bodyPr>
          <a:lstStyle/>
          <a:p>
            <a:r>
              <a:rPr lang="en-US" sz="2800" dirty="0">
                <a:solidFill>
                  <a:srgbClr val="008080"/>
                </a:solidFill>
              </a:rPr>
              <a:t>This conversation is about us</a:t>
            </a:r>
          </a:p>
          <a:p>
            <a:pPr marL="800100" lvl="1" indent="-342900">
              <a:buFont typeface="Wingdings" panose="05000000000000000000" pitchFamily="2" charset="2"/>
              <a:buChar char="v"/>
            </a:pPr>
            <a:r>
              <a:rPr lang="en-US" sz="2400" dirty="0">
                <a:solidFill>
                  <a:srgbClr val="008080"/>
                </a:solidFill>
              </a:rPr>
              <a:t>as leaders, supervisors, decision-makers,</a:t>
            </a:r>
          </a:p>
          <a:p>
            <a:pPr marL="800100" lvl="1" indent="-342900">
              <a:buFont typeface="Wingdings" panose="05000000000000000000" pitchFamily="2" charset="2"/>
              <a:buChar char="v"/>
            </a:pPr>
            <a:r>
              <a:rPr lang="en-US" sz="2400" dirty="0">
                <a:solidFill>
                  <a:srgbClr val="008080"/>
                </a:solidFill>
              </a:rPr>
              <a:t>as people who care for other people in vulnerable moments of their lives,</a:t>
            </a:r>
          </a:p>
          <a:p>
            <a:pPr marL="800100" lvl="1" indent="-342900">
              <a:buFont typeface="Wingdings" panose="05000000000000000000" pitchFamily="2" charset="2"/>
              <a:buChar char="v"/>
            </a:pPr>
            <a:r>
              <a:rPr lang="en-US" sz="2400" dirty="0">
                <a:solidFill>
                  <a:srgbClr val="008080"/>
                </a:solidFill>
              </a:rPr>
              <a:t>as people who minister to those who have limiting conditions,</a:t>
            </a:r>
          </a:p>
          <a:p>
            <a:pPr marL="800100" lvl="1" indent="-342900">
              <a:buFont typeface="Wingdings" panose="05000000000000000000" pitchFamily="2" charset="2"/>
              <a:buChar char="v"/>
            </a:pPr>
            <a:r>
              <a:rPr lang="en-US" sz="2400" dirty="0">
                <a:solidFill>
                  <a:srgbClr val="008080"/>
                </a:solidFill>
              </a:rPr>
              <a:t>as people who can impact someone’s salary or employment,</a:t>
            </a:r>
          </a:p>
          <a:p>
            <a:pPr marL="800100" lvl="1" indent="-342900">
              <a:buFont typeface="Wingdings" panose="05000000000000000000" pitchFamily="2" charset="2"/>
              <a:buChar char="v"/>
            </a:pPr>
            <a:r>
              <a:rPr lang="en-US" sz="2400" dirty="0">
                <a:solidFill>
                  <a:srgbClr val="008080"/>
                </a:solidFill>
              </a:rPr>
              <a:t>as people whose have made a promise.</a:t>
            </a:r>
          </a:p>
          <a:p>
            <a:pPr marL="342900" indent="-342900">
              <a:buFont typeface="Wingdings" panose="05000000000000000000" pitchFamily="2" charset="2"/>
              <a:buChar char="v"/>
            </a:pPr>
            <a:endParaRPr lang="en-US" sz="24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05777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AED057-3C2F-4591-8A23-3009901AE724}"/>
              </a:ext>
            </a:extLst>
          </p:cNvPr>
          <p:cNvSpPr>
            <a:spLocks noGrp="1"/>
          </p:cNvSpPr>
          <p:nvPr>
            <p:ph type="sldNum" sz="quarter" idx="12"/>
          </p:nvPr>
        </p:nvSpPr>
        <p:spPr/>
        <p:txBody>
          <a:bodyPr/>
          <a:lstStyle/>
          <a:p>
            <a:fld id="{D57F1E4F-1CFF-5643-939E-02111984F565}" type="slidenum">
              <a:rPr lang="en-US" smtClean="0"/>
              <a:t>6</a:t>
            </a:fld>
            <a:endParaRPr lang="en-US" dirty="0"/>
          </a:p>
        </p:txBody>
      </p:sp>
      <p:sp>
        <p:nvSpPr>
          <p:cNvPr id="9" name="Text Placeholder 8">
            <a:extLst>
              <a:ext uri="{FF2B5EF4-FFF2-40B4-BE49-F238E27FC236}">
                <a16:creationId xmlns:a16="http://schemas.microsoft.com/office/drawing/2014/main" id="{9F9340E2-C862-4170-9D1C-34BF20BF1225}"/>
              </a:ext>
            </a:extLst>
          </p:cNvPr>
          <p:cNvSpPr>
            <a:spLocks noGrp="1"/>
          </p:cNvSpPr>
          <p:nvPr>
            <p:ph type="body" sz="half" idx="2"/>
          </p:nvPr>
        </p:nvSpPr>
        <p:spPr>
          <a:xfrm>
            <a:off x="1962275" y="2614116"/>
            <a:ext cx="8763000" cy="3458570"/>
          </a:xfrm>
        </p:spPr>
        <p:txBody>
          <a:bodyPr>
            <a:normAutofit/>
          </a:bodyPr>
          <a:lstStyle/>
          <a:p>
            <a:pPr marL="571500" indent="-571500">
              <a:buFont typeface="Wingdings" panose="05000000000000000000" pitchFamily="2" charset="2"/>
              <a:buChar char="v"/>
            </a:pPr>
            <a:r>
              <a:rPr lang="en-US" sz="2800" dirty="0">
                <a:solidFill>
                  <a:srgbClr val="008080"/>
                </a:solidFill>
                <a:latin typeface="+mn-lt"/>
                <a:cs typeface="Calibri" panose="020F0502020204030204" pitchFamily="34" charset="0"/>
              </a:rPr>
              <a:t>Persons in Pastoral Relationships</a:t>
            </a:r>
          </a:p>
          <a:p>
            <a:pPr marL="571500" indent="-571500">
              <a:buFont typeface="Wingdings" panose="05000000000000000000" pitchFamily="2" charset="2"/>
              <a:buChar char="v"/>
            </a:pPr>
            <a:r>
              <a:rPr lang="en-US" sz="2800" dirty="0">
                <a:solidFill>
                  <a:srgbClr val="008080"/>
                </a:solidFill>
                <a:latin typeface="+mn-lt"/>
                <a:cs typeface="Calibri" panose="020F0502020204030204" pitchFamily="34" charset="0"/>
              </a:rPr>
              <a:t>Persons who minister to Vulnerable Adults</a:t>
            </a:r>
          </a:p>
          <a:p>
            <a:pPr marL="571500" indent="-571500">
              <a:buFont typeface="Wingdings" panose="05000000000000000000" pitchFamily="2" charset="2"/>
              <a:buChar char="v"/>
            </a:pPr>
            <a:r>
              <a:rPr lang="en-US" sz="2800" dirty="0">
                <a:solidFill>
                  <a:srgbClr val="008080"/>
                </a:solidFill>
                <a:latin typeface="+mn-lt"/>
                <a:cs typeface="Calibri" panose="020F0502020204030204" pitchFamily="34" charset="0"/>
              </a:rPr>
              <a:t>Program Supervisors</a:t>
            </a:r>
          </a:p>
          <a:p>
            <a:pPr marL="571500" indent="-571500">
              <a:buFont typeface="Wingdings" panose="05000000000000000000" pitchFamily="2" charset="2"/>
              <a:buChar char="v"/>
            </a:pPr>
            <a:r>
              <a:rPr lang="en-US" sz="2800" dirty="0">
                <a:solidFill>
                  <a:srgbClr val="008080"/>
                </a:solidFill>
                <a:latin typeface="+mn-lt"/>
                <a:cs typeface="Calibri" panose="020F0502020204030204" pitchFamily="34" charset="0"/>
              </a:rPr>
              <a:t>Decision-Makers (</a:t>
            </a:r>
            <a:r>
              <a:rPr lang="en-US" sz="2800" dirty="0">
                <a:solidFill>
                  <a:srgbClr val="37A1A1"/>
                </a:solidFill>
                <a:latin typeface="+mn-lt"/>
              </a:rPr>
              <a:t>Members of Vestries and Bishop’s Committees)</a:t>
            </a:r>
          </a:p>
          <a:p>
            <a:endParaRPr lang="en-US" sz="3600" dirty="0">
              <a:solidFill>
                <a:schemeClr val="bg1"/>
              </a:solidFill>
            </a:endParaRPr>
          </a:p>
        </p:txBody>
      </p:sp>
      <p:sp>
        <p:nvSpPr>
          <p:cNvPr id="2" name="Rectangle 1">
            <a:extLst>
              <a:ext uri="{FF2B5EF4-FFF2-40B4-BE49-F238E27FC236}">
                <a16:creationId xmlns:a16="http://schemas.microsoft.com/office/drawing/2014/main" id="{630BA5DF-AA83-4473-955D-22E4DD12AB6B}"/>
              </a:ext>
            </a:extLst>
          </p:cNvPr>
          <p:cNvSpPr/>
          <p:nvPr/>
        </p:nvSpPr>
        <p:spPr>
          <a:xfrm>
            <a:off x="1600200" y="1143000"/>
            <a:ext cx="9372600" cy="1371600"/>
          </a:xfrm>
          <a:prstGeom prst="rect">
            <a:avLst/>
          </a:prstGeom>
        </p:spPr>
        <p:txBody>
          <a:bodyPr wrap="square">
            <a:noAutofit/>
          </a:bodyPr>
          <a:lstStyle/>
          <a:p>
            <a:pPr>
              <a:spcBef>
                <a:spcPts val="2400"/>
              </a:spcBef>
              <a:spcAft>
                <a:spcPts val="1800"/>
              </a:spcAft>
            </a:pPr>
            <a:r>
              <a:rPr lang="en-US" sz="4400" dirty="0">
                <a:solidFill>
                  <a:schemeClr val="bg1"/>
                </a:solidFill>
              </a:rPr>
              <a:t>FOUR PRIMARY CATEGORIES</a:t>
            </a:r>
            <a:br>
              <a:rPr lang="en-US" sz="4400" dirty="0">
                <a:solidFill>
                  <a:schemeClr val="bg1"/>
                </a:solidFill>
              </a:rPr>
            </a:br>
            <a:r>
              <a:rPr lang="en-US" sz="2400" dirty="0">
                <a:solidFill>
                  <a:schemeClr val="bg1"/>
                </a:solidFill>
                <a:cs typeface="Calibri" panose="020F0502020204030204" pitchFamily="34" charset="0"/>
              </a:rPr>
              <a:t>IN POLICIES FOR SAFE MINISTRY FOR ADULTS</a:t>
            </a:r>
          </a:p>
          <a:p>
            <a:pPr>
              <a:spcBef>
                <a:spcPts val="1800"/>
              </a:spcBef>
              <a:spcAft>
                <a:spcPts val="1800"/>
              </a:spcAft>
            </a:pPr>
            <a:endParaRPr lang="en-US" sz="2400" dirty="0">
              <a:solidFill>
                <a:schemeClr val="bg1"/>
              </a:solidFill>
            </a:endParaRPr>
          </a:p>
        </p:txBody>
      </p:sp>
    </p:spTree>
    <p:extLst>
      <p:ext uri="{BB962C8B-B14F-4D97-AF65-F5344CB8AC3E}">
        <p14:creationId xmlns:p14="http://schemas.microsoft.com/office/powerpoint/2010/main" val="29943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447801" y="1295401"/>
            <a:ext cx="4648200" cy="609600"/>
          </a:xfrm>
        </p:spPr>
        <p:txBody>
          <a:bodyPr/>
          <a:lstStyle/>
          <a:p>
            <a:pPr algn="ctr"/>
            <a:r>
              <a:rPr lang="en-US" sz="4400" dirty="0"/>
              <a:t>DEFINITIONS</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209800" y="1905000"/>
            <a:ext cx="9144002" cy="4114800"/>
          </a:xfrm>
        </p:spPr>
        <p:txBody>
          <a:bodyPr>
            <a:noAutofit/>
          </a:bodyPr>
          <a:lstStyle/>
          <a:p>
            <a:pPr marL="342900" indent="-342900">
              <a:buFont typeface="Wingdings" panose="05000000000000000000" pitchFamily="2" charset="2"/>
              <a:buChar char="v"/>
            </a:pPr>
            <a:r>
              <a:rPr lang="en-US" sz="3600" dirty="0">
                <a:solidFill>
                  <a:srgbClr val="008080"/>
                </a:solidFill>
              </a:rPr>
              <a:t> Pastoral Relationship - Page 4</a:t>
            </a:r>
          </a:p>
          <a:p>
            <a:pPr marL="342900" indent="-342900">
              <a:buFont typeface="Wingdings" panose="05000000000000000000" pitchFamily="2" charset="2"/>
              <a:buChar char="v"/>
            </a:pPr>
            <a:endParaRPr lang="en-US" sz="3600" dirty="0">
              <a:solidFill>
                <a:srgbClr val="008080"/>
              </a:solidFill>
            </a:endParaRPr>
          </a:p>
          <a:p>
            <a:pPr marL="342900" indent="-342900">
              <a:buFont typeface="Wingdings" panose="05000000000000000000" pitchFamily="2" charset="2"/>
              <a:buChar char="v"/>
            </a:pPr>
            <a:r>
              <a:rPr lang="en-US" sz="3600" dirty="0">
                <a:solidFill>
                  <a:srgbClr val="008080"/>
                </a:solidFill>
              </a:rPr>
              <a:t> Vulnerable Adult – Page 4</a:t>
            </a:r>
          </a:p>
          <a:p>
            <a:pPr marL="342900" indent="-342900">
              <a:buFont typeface="Wingdings" panose="05000000000000000000" pitchFamily="2" charset="2"/>
              <a:buChar char="v"/>
            </a:pPr>
            <a:endParaRPr lang="en-US" sz="36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18129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00200" y="1066800"/>
            <a:ext cx="9144000" cy="767687"/>
          </a:xfrm>
          <a:solidFill>
            <a:srgbClr val="008080">
              <a:alpha val="47000"/>
            </a:srgbClr>
          </a:solidFill>
        </p:spPr>
        <p:txBody>
          <a:bodyPr/>
          <a:lstStyle/>
          <a:p>
            <a:r>
              <a:rPr lang="en-US" dirty="0"/>
              <a:t>#1 - POWER IMBALANCE</a:t>
            </a:r>
            <a:br>
              <a:rPr lang="en-US" dirty="0"/>
            </a:br>
            <a:br>
              <a:rPr lang="en-US" dirty="0"/>
            </a:br>
            <a:r>
              <a:rPr lang="en-US" dirty="0"/>
              <a:t> </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905000" y="2057400"/>
            <a:ext cx="9067800" cy="4191000"/>
          </a:xfrm>
        </p:spPr>
        <p:txBody>
          <a:bodyPr>
            <a:noAutofit/>
          </a:bodyPr>
          <a:lstStyle/>
          <a:p>
            <a:pPr marL="342900" indent="-342900">
              <a:buFont typeface="Wingdings" panose="05000000000000000000" pitchFamily="2" charset="2"/>
              <a:buChar char="v"/>
            </a:pPr>
            <a:r>
              <a:rPr lang="en-US" sz="2800" dirty="0">
                <a:solidFill>
                  <a:srgbClr val="008080"/>
                </a:solidFill>
              </a:rPr>
              <a:t> Participants will recognize that they are in 	positions/roles of responsibility, trust, and 	accountability in their pastoral relationships with an 	individual or community.</a:t>
            </a:r>
            <a:r>
              <a:rPr lang="en-US" sz="2800" dirty="0">
                <a:solidFill>
                  <a:srgbClr val="595959"/>
                </a:solidFill>
                <a:latin typeface="Arial" panose="020B0604020202020204" pitchFamily="34" charset="0"/>
              </a:rPr>
              <a:t> </a:t>
            </a:r>
            <a:endParaRPr lang="en-US" sz="2800" dirty="0">
              <a:solidFill>
                <a:srgbClr val="008080"/>
              </a:solidFill>
            </a:endParaRPr>
          </a:p>
          <a:p>
            <a:pPr marL="342900" indent="-342900">
              <a:buFont typeface="Wingdings" panose="05000000000000000000" pitchFamily="2" charset="2"/>
              <a:buChar char="v"/>
            </a:pPr>
            <a:r>
              <a:rPr lang="en-US" sz="2800" dirty="0">
                <a:solidFill>
                  <a:srgbClr val="008080"/>
                </a:solidFill>
              </a:rPr>
              <a:t> In interactions with vulnerable adults, participants will 	display behavior that demonstrates an awareness of 	their positions/roles. </a:t>
            </a:r>
          </a:p>
          <a:p>
            <a:pPr algn="ctr"/>
            <a:endParaRPr lang="en-US" sz="28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7554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20C3-6A1C-4115-A272-19A9A1CB75E7}"/>
              </a:ext>
            </a:extLst>
          </p:cNvPr>
          <p:cNvSpPr>
            <a:spLocks noGrp="1"/>
          </p:cNvSpPr>
          <p:nvPr>
            <p:ph type="title"/>
          </p:nvPr>
        </p:nvSpPr>
        <p:spPr>
          <a:xfrm>
            <a:off x="1600200" y="838200"/>
            <a:ext cx="8908629" cy="1292410"/>
          </a:xfrm>
        </p:spPr>
        <p:txBody>
          <a:bodyPr/>
          <a:lstStyle/>
          <a:p>
            <a:r>
              <a:rPr lang="en-US" sz="4400" dirty="0"/>
              <a:t>CONCEPT OF POWER </a:t>
            </a:r>
            <a:br>
              <a:rPr lang="en-US" dirty="0"/>
            </a:br>
            <a:endParaRPr lang="en-US" dirty="0"/>
          </a:p>
        </p:txBody>
      </p:sp>
      <p:sp>
        <p:nvSpPr>
          <p:cNvPr id="3" name="Text Placeholder 2">
            <a:extLst>
              <a:ext uri="{FF2B5EF4-FFF2-40B4-BE49-F238E27FC236}">
                <a16:creationId xmlns:a16="http://schemas.microsoft.com/office/drawing/2014/main" id="{83102CB2-BD0B-4E58-ABE3-1F204C942644}"/>
              </a:ext>
            </a:extLst>
          </p:cNvPr>
          <p:cNvSpPr>
            <a:spLocks noGrp="1"/>
          </p:cNvSpPr>
          <p:nvPr>
            <p:ph type="body" sz="half" idx="2"/>
          </p:nvPr>
        </p:nvSpPr>
        <p:spPr>
          <a:xfrm>
            <a:off x="877566" y="5778107"/>
            <a:ext cx="10230842" cy="1449531"/>
          </a:xfrm>
        </p:spPr>
        <p:txBody>
          <a:bodyPr>
            <a:normAutofit/>
          </a:bodyPr>
          <a:lstStyle/>
          <a:p>
            <a:pPr algn="ctr"/>
            <a:endParaRPr lang="en-US" sz="3600" dirty="0">
              <a:solidFill>
                <a:srgbClr val="008080"/>
              </a:solidFill>
            </a:endParaRPr>
          </a:p>
          <a:p>
            <a:pPr algn="ctr"/>
            <a:r>
              <a:rPr lang="en-US" sz="3600" dirty="0">
                <a:solidFill>
                  <a:srgbClr val="008080"/>
                </a:solidFill>
              </a:rPr>
              <a:t>   </a:t>
            </a:r>
            <a:endParaRPr lang="en-US" sz="3600" dirty="0"/>
          </a:p>
        </p:txBody>
      </p:sp>
      <p:sp>
        <p:nvSpPr>
          <p:cNvPr id="4" name="Slide Number Placeholder 3">
            <a:extLst>
              <a:ext uri="{FF2B5EF4-FFF2-40B4-BE49-F238E27FC236}">
                <a16:creationId xmlns:a16="http://schemas.microsoft.com/office/drawing/2014/main" id="{2803AE56-E98A-471F-98BE-27D79BE493D7}"/>
              </a:ext>
            </a:extLst>
          </p:cNvPr>
          <p:cNvSpPr>
            <a:spLocks noGrp="1"/>
          </p:cNvSpPr>
          <p:nvPr>
            <p:ph type="sldNum" sz="quarter" idx="12"/>
          </p:nvPr>
        </p:nvSpPr>
        <p:spPr/>
        <p:txBody>
          <a:bodyPr/>
          <a:lstStyle/>
          <a:p>
            <a:fld id="{D57F1E4F-1CFF-5643-939E-02111984F565}" type="slidenum">
              <a:rPr lang="en-US" smtClean="0"/>
              <a:t>9</a:t>
            </a:fld>
            <a:endParaRPr lang="en-US" dirty="0"/>
          </a:p>
        </p:txBody>
      </p:sp>
      <p:sp>
        <p:nvSpPr>
          <p:cNvPr id="6" name="TextBox 5">
            <a:extLst>
              <a:ext uri="{FF2B5EF4-FFF2-40B4-BE49-F238E27FC236}">
                <a16:creationId xmlns:a16="http://schemas.microsoft.com/office/drawing/2014/main" id="{63BDCBD2-44C3-4908-98BB-4FA73DABF59B}"/>
              </a:ext>
            </a:extLst>
          </p:cNvPr>
          <p:cNvSpPr txBox="1"/>
          <p:nvPr/>
        </p:nvSpPr>
        <p:spPr>
          <a:xfrm>
            <a:off x="7393227" y="5488544"/>
            <a:ext cx="248786" cy="738664"/>
          </a:xfrm>
          <a:prstGeom prst="rect">
            <a:avLst/>
          </a:prstGeom>
          <a:noFill/>
        </p:spPr>
        <p:txBody>
          <a:bodyPr wrap="none" rtlCol="0">
            <a:spAutoFit/>
          </a:bodyPr>
          <a:lstStyle/>
          <a:p>
            <a:pPr algn="ctr"/>
            <a:endParaRPr lang="en-US" sz="2400" dirty="0">
              <a:solidFill>
                <a:srgbClr val="008080"/>
              </a:solidFill>
            </a:endParaRPr>
          </a:p>
          <a:p>
            <a:pPr algn="ctr"/>
            <a:r>
              <a:rPr lang="en-US" dirty="0">
                <a:solidFill>
                  <a:srgbClr val="008080"/>
                </a:solidFill>
              </a:rPr>
              <a:t>.</a:t>
            </a:r>
          </a:p>
        </p:txBody>
      </p:sp>
      <p:pic>
        <p:nvPicPr>
          <p:cNvPr id="8" name="Picture 7" descr="A boat on a body of water&#10;&#10;Description automatically generated">
            <a:extLst>
              <a:ext uri="{FF2B5EF4-FFF2-40B4-BE49-F238E27FC236}">
                <a16:creationId xmlns:a16="http://schemas.microsoft.com/office/drawing/2014/main" id="{5C82CD49-D0B4-4CE2-8CE8-72CAE8A1D1D9}"/>
              </a:ext>
            </a:extLst>
          </p:cNvPr>
          <p:cNvPicPr>
            <a:picLocks noChangeAspect="1"/>
          </p:cNvPicPr>
          <p:nvPr/>
        </p:nvPicPr>
        <p:blipFill>
          <a:blip r:embed="rId3"/>
          <a:stretch>
            <a:fillRect/>
          </a:stretch>
        </p:blipFill>
        <p:spPr>
          <a:xfrm>
            <a:off x="2514601" y="1752600"/>
            <a:ext cx="7250954" cy="4421813"/>
          </a:xfrm>
          <a:prstGeom prst="rect">
            <a:avLst/>
          </a:prstGeom>
        </p:spPr>
      </p:pic>
    </p:spTree>
    <p:extLst>
      <p:ext uri="{BB962C8B-B14F-4D97-AF65-F5344CB8AC3E}">
        <p14:creationId xmlns:p14="http://schemas.microsoft.com/office/powerpoint/2010/main" val="1238644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7FD079B530674CBA817B267E506347" ma:contentTypeVersion="13" ma:contentTypeDescription="Create a new document." ma:contentTypeScope="" ma:versionID="4d6f38e26fa03613d780549d8b39f584">
  <xsd:schema xmlns:xsd="http://www.w3.org/2001/XMLSchema" xmlns:xs="http://www.w3.org/2001/XMLSchema" xmlns:p="http://schemas.microsoft.com/office/2006/metadata/properties" xmlns:ns3="ab136660-d000-4cd3-97c4-86dcd80dbffe" xmlns:ns4="603830e4-b30e-4321-a5cd-6f49dd5d3fca" targetNamespace="http://schemas.microsoft.com/office/2006/metadata/properties" ma:root="true" ma:fieldsID="a86401a658805ea250e733c09a8a2b7f" ns3:_="" ns4:_="">
    <xsd:import namespace="ab136660-d000-4cd3-97c4-86dcd80dbffe"/>
    <xsd:import namespace="603830e4-b30e-4321-a5cd-6f49dd5d3fc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36660-d000-4cd3-97c4-86dcd80db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3830e4-b30e-4321-a5cd-6f49dd5d3f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45C272-D2A6-475F-80A3-F3B1E9622D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14F025-A054-419A-95A8-193722B78061}">
  <ds:schemaRefs>
    <ds:schemaRef ds:uri="http://schemas.microsoft.com/sharepoint/v3/contenttype/forms"/>
  </ds:schemaRefs>
</ds:datastoreItem>
</file>

<file path=customXml/itemProps3.xml><?xml version="1.0" encoding="utf-8"?>
<ds:datastoreItem xmlns:ds="http://schemas.openxmlformats.org/officeDocument/2006/customXml" ds:itemID="{5A893800-13CF-4826-A6F9-BA23BDB43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136660-d000-4cd3-97c4-86dcd80dbffe"/>
    <ds:schemaRef ds:uri="603830e4-b30e-4321-a5cd-6f49dd5d3f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2480</TotalTime>
  <Words>5006</Words>
  <Application>Microsoft Office PowerPoint</Application>
  <PresentationFormat>Widescreen</PresentationFormat>
  <Paragraphs>542</Paragraphs>
  <Slides>38</Slides>
  <Notes>38</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.SF NS Symbols Regular</vt:lpstr>
      <vt:lpstr>Arial</vt:lpstr>
      <vt:lpstr>Calibri</vt:lpstr>
      <vt:lpstr>Wingdings</vt:lpstr>
      <vt:lpstr>Wingdings 3</vt:lpstr>
      <vt:lpstr>Ion</vt:lpstr>
      <vt:lpstr>PRAYER BEFORE A MEETING</vt:lpstr>
      <vt:lpstr>SAFEGUARDING GOD’S PEOPLE  </vt:lpstr>
      <vt:lpstr>INTRODUCTIONS</vt:lpstr>
      <vt:lpstr>INTRODUCTION TO POLICIES</vt:lpstr>
      <vt:lpstr>WHY ARE WE HERE?</vt:lpstr>
      <vt:lpstr>PowerPoint Presentation</vt:lpstr>
      <vt:lpstr>DEFINITIONS</vt:lpstr>
      <vt:lpstr>#1 - POWER IMBALANCE   </vt:lpstr>
      <vt:lpstr>CONCEPT OF POWER  </vt:lpstr>
      <vt:lpstr>WHO HOLDS POWER?</vt:lpstr>
      <vt:lpstr>POWER AND VULNERABILITY</vt:lpstr>
      <vt:lpstr> IMBALANCE OF POWER</vt:lpstr>
      <vt:lpstr>#2 - BOUNDARIES   </vt:lpstr>
      <vt:lpstr>BOUNDARIES</vt:lpstr>
      <vt:lpstr>PERSONAL BOUNDARIES</vt:lpstr>
      <vt:lpstr>WARNING SIGNS</vt:lpstr>
      <vt:lpstr>IMPACT OF IGNORING  BOUNDARY VIOLATIONS</vt:lpstr>
      <vt:lpstr>SCENARIO</vt:lpstr>
      <vt:lpstr>CHECK-IN  </vt:lpstr>
      <vt:lpstr>#3 - SAFE ENVIRONMENTS   </vt:lpstr>
      <vt:lpstr>POLICIES FOR  SAFE ENVIRONMENTS POLICY PAGES 10-11</vt:lpstr>
      <vt:lpstr>INCLUSIVENESS </vt:lpstr>
      <vt:lpstr>CHECK-IN  </vt:lpstr>
      <vt:lpstr>#4 – SUPERVISION and          MONITORING    </vt:lpstr>
      <vt:lpstr>MONITORING/SUPERVISING PASTORAL RELATIONSHIPS &amp; VULNERABLE ADULT MINISTRY  PAGES 11 - 13  </vt:lpstr>
      <vt:lpstr>GUIDELINES FOR VISITING VULNERABLE ADULTS  Page 11     </vt:lpstr>
      <vt:lpstr>SCENARIO </vt:lpstr>
      <vt:lpstr>AVOIDING THE APPEARANCE OF INPROPRIETY </vt:lpstr>
      <vt:lpstr>CERTIFICATION AND TRAINING </vt:lpstr>
      <vt:lpstr>#5 - INTERVENTION</vt:lpstr>
      <vt:lpstr>IDENTIFYING POTENTIAL ABUSE, EXPLOITATION, OR NEGLECT</vt:lpstr>
      <vt:lpstr>RESPONDING TO CONCERNS POLICY PAGE 17 </vt:lpstr>
      <vt:lpstr>#6 - SELF-CARE    </vt:lpstr>
      <vt:lpstr>Video</vt:lpstr>
      <vt:lpstr>#7 - APPLICATION AND        REFLECTION   </vt:lpstr>
      <vt:lpstr>RULES OF BEHAVIOR POLICY PAGES 7-9</vt:lpstr>
      <vt:lpstr>RULES OF BEHAVIOR (cont.) POLICY PAGES 7-9</vt:lpstr>
      <vt:lpstr>CODE OF CONDUCT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GOD’S PEOPLE  A Virtual Training</dc:title>
  <dc:creator>Katherine Muhlenbruch</dc:creator>
  <cp:lastModifiedBy>Danielle Tatro</cp:lastModifiedBy>
  <cp:revision>18</cp:revision>
  <cp:lastPrinted>2020-04-25T14:20:30Z</cp:lastPrinted>
  <dcterms:created xsi:type="dcterms:W3CDTF">2020-04-25T01:48:54Z</dcterms:created>
  <dcterms:modified xsi:type="dcterms:W3CDTF">2020-11-06T21:45:07Z</dcterms:modified>
</cp:coreProperties>
</file>