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ldx" ContentType="application/vnd.openxmlformats-officedocument.presentationml.slide"/>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30" r:id="rId4"/>
  </p:sldMasterIdLst>
  <p:notesMasterIdLst>
    <p:notesMasterId r:id="rId47"/>
  </p:notesMasterIdLst>
  <p:handoutMasterIdLst>
    <p:handoutMasterId r:id="rId48"/>
  </p:handoutMasterIdLst>
  <p:sldIdLst>
    <p:sldId id="268" r:id="rId5"/>
    <p:sldId id="270" r:id="rId6"/>
    <p:sldId id="277" r:id="rId7"/>
    <p:sldId id="273" r:id="rId8"/>
    <p:sldId id="361" r:id="rId9"/>
    <p:sldId id="297" r:id="rId10"/>
    <p:sldId id="300" r:id="rId11"/>
    <p:sldId id="286" r:id="rId12"/>
    <p:sldId id="285" r:id="rId13"/>
    <p:sldId id="292" r:id="rId14"/>
    <p:sldId id="340" r:id="rId15"/>
    <p:sldId id="362" r:id="rId16"/>
    <p:sldId id="282" r:id="rId17"/>
    <p:sldId id="325" r:id="rId18"/>
    <p:sldId id="283" r:id="rId19"/>
    <p:sldId id="290" r:id="rId20"/>
    <p:sldId id="342" r:id="rId21"/>
    <p:sldId id="327" r:id="rId22"/>
    <p:sldId id="348" r:id="rId23"/>
    <p:sldId id="363" r:id="rId24"/>
    <p:sldId id="296" r:id="rId25"/>
    <p:sldId id="324" r:id="rId26"/>
    <p:sldId id="326" r:id="rId27"/>
    <p:sldId id="323" r:id="rId28"/>
    <p:sldId id="367" r:id="rId29"/>
    <p:sldId id="331" r:id="rId30"/>
    <p:sldId id="295" r:id="rId31"/>
    <p:sldId id="364" r:id="rId32"/>
    <p:sldId id="343" r:id="rId33"/>
    <p:sldId id="328" r:id="rId34"/>
    <p:sldId id="332" r:id="rId35"/>
    <p:sldId id="365" r:id="rId36"/>
    <p:sldId id="333" r:id="rId37"/>
    <p:sldId id="335" r:id="rId38"/>
    <p:sldId id="366" r:id="rId39"/>
    <p:sldId id="336" r:id="rId40"/>
    <p:sldId id="334" r:id="rId41"/>
    <p:sldId id="341" r:id="rId42"/>
    <p:sldId id="317" r:id="rId43"/>
    <p:sldId id="319" r:id="rId44"/>
    <p:sldId id="337" r:id="rId45"/>
    <p:sldId id="320" r:id="rId46"/>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CC"/>
    <a:srgbClr val="37A1A1"/>
    <a:srgbClr val="008080"/>
    <a:srgbClr val="FFFC00"/>
    <a:srgbClr val="3399FF"/>
    <a:srgbClr val="33CC33"/>
    <a:srgbClr val="FF2600"/>
    <a:srgbClr val="009900"/>
    <a:srgbClr val="003399"/>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782443-D72D-4082-B97E-85E025F06C53}" v="7" dt="2020-10-23T14:27:56.420"/>
    <p1510:client id="{9EA1597B-32D1-40BB-9F6A-27655FDDCDDA}" v="3" dt="2020-10-23T15:08:53.0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6" autoAdjust="0"/>
    <p:restoredTop sz="86387" autoAdjust="0"/>
  </p:normalViewPr>
  <p:slideViewPr>
    <p:cSldViewPr>
      <p:cViewPr varScale="1">
        <p:scale>
          <a:sx n="63" d="100"/>
          <a:sy n="63" d="100"/>
        </p:scale>
        <p:origin x="80" y="132"/>
      </p:cViewPr>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1398"/>
    </p:cViewPr>
  </p:sorterViewPr>
  <p:notesViewPr>
    <p:cSldViewPr>
      <p:cViewPr varScale="1">
        <p:scale>
          <a:sx n="57" d="100"/>
          <a:sy n="57" d="100"/>
        </p:scale>
        <p:origin x="253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le Tatro" userId="6ce80ce5-9dbd-4292-8c48-5ee29bce51f6" providerId="ADAL" clId="{9EA1597B-32D1-40BB-9F6A-27655FDDCDDA}"/>
    <pc:docChg chg="undo custSel modSld">
      <pc:chgData name="Danielle Tatro" userId="6ce80ce5-9dbd-4292-8c48-5ee29bce51f6" providerId="ADAL" clId="{9EA1597B-32D1-40BB-9F6A-27655FDDCDDA}" dt="2020-10-23T15:09:17.956" v="11" actId="1076"/>
      <pc:docMkLst>
        <pc:docMk/>
      </pc:docMkLst>
      <pc:sldChg chg="addSp delSp modSp mod">
        <pc:chgData name="Danielle Tatro" userId="6ce80ce5-9dbd-4292-8c48-5ee29bce51f6" providerId="ADAL" clId="{9EA1597B-32D1-40BB-9F6A-27655FDDCDDA}" dt="2020-10-23T15:09:17.956" v="11" actId="1076"/>
        <pc:sldMkLst>
          <pc:docMk/>
          <pc:sldMk cId="2315914006" sldId="268"/>
        </pc:sldMkLst>
        <pc:picChg chg="add del mod">
          <ac:chgData name="Danielle Tatro" userId="6ce80ce5-9dbd-4292-8c48-5ee29bce51f6" providerId="ADAL" clId="{9EA1597B-32D1-40BB-9F6A-27655FDDCDDA}" dt="2020-10-23T15:08:34.972" v="5" actId="931"/>
          <ac:picMkLst>
            <pc:docMk/>
            <pc:sldMk cId="2315914006" sldId="268"/>
            <ac:picMk id="5" creationId="{9D72CBD2-B83F-425E-891E-1EB8EB13EA20}"/>
          </ac:picMkLst>
        </pc:picChg>
        <pc:picChg chg="del">
          <ac:chgData name="Danielle Tatro" userId="6ce80ce5-9dbd-4292-8c48-5ee29bce51f6" providerId="ADAL" clId="{9EA1597B-32D1-40BB-9F6A-27655FDDCDDA}" dt="2020-10-23T15:07:35.983" v="0" actId="478"/>
          <ac:picMkLst>
            <pc:docMk/>
            <pc:sldMk cId="2315914006" sldId="268"/>
            <ac:picMk id="7" creationId="{E1C6E4DB-44AE-4FFF-A64A-CAE03ADEA05D}"/>
          </ac:picMkLst>
        </pc:picChg>
        <pc:picChg chg="add mod">
          <ac:chgData name="Danielle Tatro" userId="6ce80ce5-9dbd-4292-8c48-5ee29bce51f6" providerId="ADAL" clId="{9EA1597B-32D1-40BB-9F6A-27655FDDCDDA}" dt="2020-10-23T15:09:17.956" v="11" actId="1076"/>
          <ac:picMkLst>
            <pc:docMk/>
            <pc:sldMk cId="2315914006" sldId="268"/>
            <ac:picMk id="8" creationId="{AB2968DE-35B3-461A-914E-407DC618219A}"/>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AC6212-5152-4633-AB6B-B16C2D456F57}" type="doc">
      <dgm:prSet loTypeId="urn:microsoft.com/office/officeart/2005/8/layout/default" loCatId="list" qsTypeId="urn:microsoft.com/office/officeart/2005/8/quickstyle/simple3" qsCatId="simple" csTypeId="urn:microsoft.com/office/officeart/2005/8/colors/colorful1" csCatId="colorful" phldr="1"/>
      <dgm:spPr/>
      <dgm:t>
        <a:bodyPr/>
        <a:lstStyle/>
        <a:p>
          <a:endParaRPr lang="en-US"/>
        </a:p>
      </dgm:t>
    </dgm:pt>
    <dgm:pt modelId="{8D7B1484-2634-4F21-A9FB-61A742C15D72}">
      <dgm:prSet/>
      <dgm:spPr/>
      <dgm:t>
        <a:bodyPr/>
        <a:lstStyle/>
        <a:p>
          <a:r>
            <a:rPr lang="en-US" baseline="0" dirty="0"/>
            <a:t>Any unwanted form of physical affection </a:t>
          </a:r>
          <a:endParaRPr lang="en-US" dirty="0"/>
        </a:p>
      </dgm:t>
    </dgm:pt>
    <dgm:pt modelId="{65A540A7-FC36-4EC1-BCAA-B34755DE2364}" type="parTrans" cxnId="{3AF3391B-A37F-4788-A9CF-5F4C8A0E7525}">
      <dgm:prSet/>
      <dgm:spPr/>
      <dgm:t>
        <a:bodyPr/>
        <a:lstStyle/>
        <a:p>
          <a:endParaRPr lang="en-US"/>
        </a:p>
      </dgm:t>
    </dgm:pt>
    <dgm:pt modelId="{DC863EC8-94A1-4E4A-BF1E-2569CD666DA8}" type="sibTrans" cxnId="{3AF3391B-A37F-4788-A9CF-5F4C8A0E7525}">
      <dgm:prSet/>
      <dgm:spPr/>
      <dgm:t>
        <a:bodyPr/>
        <a:lstStyle/>
        <a:p>
          <a:endParaRPr lang="en-US"/>
        </a:p>
      </dgm:t>
    </dgm:pt>
    <dgm:pt modelId="{1A39E049-54C2-4448-BE0D-4B4D8B818965}">
      <dgm:prSet/>
      <dgm:spPr/>
      <dgm:t>
        <a:bodyPr/>
        <a:lstStyle/>
        <a:p>
          <a:r>
            <a:rPr lang="en-US" baseline="0"/>
            <a:t>Inappropriate or lengthy embraces</a:t>
          </a:r>
          <a:endParaRPr lang="en-US"/>
        </a:p>
      </dgm:t>
    </dgm:pt>
    <dgm:pt modelId="{BBF25513-DECB-4751-845F-DB571941187C}" type="parTrans" cxnId="{2953DEF7-D048-4BCF-A1AB-94D4268D8DC0}">
      <dgm:prSet/>
      <dgm:spPr/>
      <dgm:t>
        <a:bodyPr/>
        <a:lstStyle/>
        <a:p>
          <a:endParaRPr lang="en-US"/>
        </a:p>
      </dgm:t>
    </dgm:pt>
    <dgm:pt modelId="{58E9A5B0-E5E0-49B4-90AA-FE4504BF46AE}" type="sibTrans" cxnId="{2953DEF7-D048-4BCF-A1AB-94D4268D8DC0}">
      <dgm:prSet/>
      <dgm:spPr/>
      <dgm:t>
        <a:bodyPr/>
        <a:lstStyle/>
        <a:p>
          <a:endParaRPr lang="en-US"/>
        </a:p>
      </dgm:t>
    </dgm:pt>
    <dgm:pt modelId="{65C8E3A0-BFB5-4441-80CB-04C3DC042C45}">
      <dgm:prSet/>
      <dgm:spPr/>
      <dgm:t>
        <a:bodyPr/>
        <a:lstStyle/>
        <a:p>
          <a:r>
            <a:rPr lang="en-US" baseline="0"/>
            <a:t>Kisses on the mouth</a:t>
          </a:r>
          <a:endParaRPr lang="en-US"/>
        </a:p>
      </dgm:t>
    </dgm:pt>
    <dgm:pt modelId="{9CF89C64-1B6E-476C-AC4F-A7FC1FFABC8E}" type="parTrans" cxnId="{E2911294-4421-4375-ADE7-452EB276D2A2}">
      <dgm:prSet/>
      <dgm:spPr/>
      <dgm:t>
        <a:bodyPr/>
        <a:lstStyle/>
        <a:p>
          <a:endParaRPr lang="en-US"/>
        </a:p>
      </dgm:t>
    </dgm:pt>
    <dgm:pt modelId="{70DE5090-D961-4D81-9E06-67AA100B0456}" type="sibTrans" cxnId="{E2911294-4421-4375-ADE7-452EB276D2A2}">
      <dgm:prSet/>
      <dgm:spPr/>
      <dgm:t>
        <a:bodyPr/>
        <a:lstStyle/>
        <a:p>
          <a:endParaRPr lang="en-US"/>
        </a:p>
      </dgm:t>
    </dgm:pt>
    <dgm:pt modelId="{98CA8849-B36D-4466-B74A-40CFC00ED081}">
      <dgm:prSet/>
      <dgm:spPr/>
      <dgm:t>
        <a:bodyPr/>
        <a:lstStyle/>
        <a:p>
          <a:r>
            <a:rPr lang="en-US" baseline="0"/>
            <a:t>Holding children over 3 years old on the lap</a:t>
          </a:r>
          <a:endParaRPr lang="en-US"/>
        </a:p>
      </dgm:t>
    </dgm:pt>
    <dgm:pt modelId="{F0F134B7-E392-473E-9098-F4088B103921}" type="parTrans" cxnId="{4893F227-DE48-44AE-BD85-E5CB1C00C436}">
      <dgm:prSet/>
      <dgm:spPr/>
      <dgm:t>
        <a:bodyPr/>
        <a:lstStyle/>
        <a:p>
          <a:endParaRPr lang="en-US"/>
        </a:p>
      </dgm:t>
    </dgm:pt>
    <dgm:pt modelId="{6E5331B5-465F-48BB-A463-3AB970502C2E}" type="sibTrans" cxnId="{4893F227-DE48-44AE-BD85-E5CB1C00C436}">
      <dgm:prSet/>
      <dgm:spPr/>
      <dgm:t>
        <a:bodyPr/>
        <a:lstStyle/>
        <a:p>
          <a:endParaRPr lang="en-US"/>
        </a:p>
      </dgm:t>
    </dgm:pt>
    <dgm:pt modelId="{6E59E7E4-320D-4B53-8A62-F657467845AD}">
      <dgm:prSet/>
      <dgm:spPr/>
      <dgm:t>
        <a:bodyPr/>
        <a:lstStyle/>
        <a:p>
          <a:r>
            <a:rPr lang="en-US" baseline="0" dirty="0"/>
            <a:t>Sharing personal information or asking them to share information with you.</a:t>
          </a:r>
          <a:endParaRPr lang="en-US" dirty="0"/>
        </a:p>
      </dgm:t>
    </dgm:pt>
    <dgm:pt modelId="{DACEC787-8FF3-4D17-A3D9-887C40E4AFEA}" type="parTrans" cxnId="{6C77636A-A046-47E7-A843-57B8B19D888C}">
      <dgm:prSet/>
      <dgm:spPr/>
      <dgm:t>
        <a:bodyPr/>
        <a:lstStyle/>
        <a:p>
          <a:endParaRPr lang="en-US"/>
        </a:p>
      </dgm:t>
    </dgm:pt>
    <dgm:pt modelId="{4058844A-3DD7-45E0-8A07-1C2A46355B29}" type="sibTrans" cxnId="{6C77636A-A046-47E7-A843-57B8B19D888C}">
      <dgm:prSet/>
      <dgm:spPr/>
      <dgm:t>
        <a:bodyPr/>
        <a:lstStyle/>
        <a:p>
          <a:endParaRPr lang="en-US"/>
        </a:p>
      </dgm:t>
    </dgm:pt>
    <dgm:pt modelId="{E26C98B4-504A-499B-AEEA-31ACE81E09EF}">
      <dgm:prSet/>
      <dgm:spPr/>
      <dgm:t>
        <a:bodyPr/>
        <a:lstStyle/>
        <a:p>
          <a:r>
            <a:rPr lang="en-US" baseline="0" dirty="0"/>
            <a:t>Showing affection in isolated areas </a:t>
          </a:r>
          <a:endParaRPr lang="en-US" dirty="0"/>
        </a:p>
      </dgm:t>
    </dgm:pt>
    <dgm:pt modelId="{0865C9A2-475A-4E52-B6D6-758CFB70AD62}" type="parTrans" cxnId="{7EE6776B-5ADE-4700-8F80-26DE439B38AD}">
      <dgm:prSet/>
      <dgm:spPr/>
      <dgm:t>
        <a:bodyPr/>
        <a:lstStyle/>
        <a:p>
          <a:endParaRPr lang="en-US"/>
        </a:p>
      </dgm:t>
    </dgm:pt>
    <dgm:pt modelId="{1EC03FDD-E9F7-45CD-9554-EF86C9E7587F}" type="sibTrans" cxnId="{7EE6776B-5ADE-4700-8F80-26DE439B38AD}">
      <dgm:prSet/>
      <dgm:spPr/>
      <dgm:t>
        <a:bodyPr/>
        <a:lstStyle/>
        <a:p>
          <a:endParaRPr lang="en-US"/>
        </a:p>
      </dgm:t>
    </dgm:pt>
    <dgm:pt modelId="{79560479-B57D-4645-843F-CA7CA0944CA2}">
      <dgm:prSet/>
      <dgm:spPr/>
      <dgm:t>
        <a:bodyPr/>
        <a:lstStyle/>
        <a:p>
          <a:r>
            <a:rPr lang="en-US" baseline="0" dirty="0"/>
            <a:t>Touching knees or legs, wrestling, or tickling children or youth</a:t>
          </a:r>
          <a:endParaRPr lang="en-US" dirty="0"/>
        </a:p>
      </dgm:t>
    </dgm:pt>
    <dgm:pt modelId="{5409B6AD-A9B9-4A54-AE7B-18F6ACCA7E87}" type="parTrans" cxnId="{9A146D30-EE76-443E-954C-49BDE5032BE1}">
      <dgm:prSet/>
      <dgm:spPr/>
      <dgm:t>
        <a:bodyPr/>
        <a:lstStyle/>
        <a:p>
          <a:endParaRPr lang="en-US"/>
        </a:p>
      </dgm:t>
    </dgm:pt>
    <dgm:pt modelId="{BE2E5DAD-A9F7-47CE-A10E-93A263AA886D}" type="sibTrans" cxnId="{9A146D30-EE76-443E-954C-49BDE5032BE1}">
      <dgm:prSet/>
      <dgm:spPr/>
      <dgm:t>
        <a:bodyPr/>
        <a:lstStyle/>
        <a:p>
          <a:endParaRPr lang="en-US"/>
        </a:p>
      </dgm:t>
    </dgm:pt>
    <dgm:pt modelId="{D95C1009-593B-4D27-B425-E2BDA96E5C8E}">
      <dgm:prSet/>
      <dgm:spPr/>
      <dgm:t>
        <a:bodyPr/>
        <a:lstStyle/>
        <a:p>
          <a:r>
            <a:rPr lang="en-US" baseline="0" dirty="0"/>
            <a:t>Playing pranks that are hurtful or scary</a:t>
          </a:r>
          <a:endParaRPr lang="en-US" dirty="0"/>
        </a:p>
      </dgm:t>
    </dgm:pt>
    <dgm:pt modelId="{90230C87-E02D-4B43-9197-E650F58FBE2C}" type="parTrans" cxnId="{1AF1A71D-167D-4DE3-9A69-BAA75F063058}">
      <dgm:prSet/>
      <dgm:spPr/>
      <dgm:t>
        <a:bodyPr/>
        <a:lstStyle/>
        <a:p>
          <a:endParaRPr lang="en-US"/>
        </a:p>
      </dgm:t>
    </dgm:pt>
    <dgm:pt modelId="{46975B4E-92A1-42D9-B107-C0232B3EC534}" type="sibTrans" cxnId="{1AF1A71D-167D-4DE3-9A69-BAA75F063058}">
      <dgm:prSet/>
      <dgm:spPr/>
      <dgm:t>
        <a:bodyPr/>
        <a:lstStyle/>
        <a:p>
          <a:endParaRPr lang="en-US"/>
        </a:p>
      </dgm:t>
    </dgm:pt>
    <dgm:pt modelId="{48C6A7AA-D52F-4C10-9C12-6C1BFE9E6A23}">
      <dgm:prSet/>
      <dgm:spPr/>
      <dgm:t>
        <a:bodyPr/>
        <a:lstStyle/>
        <a:p>
          <a:r>
            <a:rPr lang="en-US" baseline="0" dirty="0"/>
            <a:t>Being emotionally volatile with a child/youth</a:t>
          </a:r>
          <a:endParaRPr lang="en-US" dirty="0"/>
        </a:p>
      </dgm:t>
    </dgm:pt>
    <dgm:pt modelId="{A40206B4-F817-4331-ACEA-0CF168BC0393}" type="parTrans" cxnId="{897B0F27-071C-4462-A20E-10C0078A23A4}">
      <dgm:prSet/>
      <dgm:spPr/>
      <dgm:t>
        <a:bodyPr/>
        <a:lstStyle/>
        <a:p>
          <a:endParaRPr lang="en-US"/>
        </a:p>
      </dgm:t>
    </dgm:pt>
    <dgm:pt modelId="{3EAB8488-423D-4CC3-9AE4-D2904FF08326}" type="sibTrans" cxnId="{897B0F27-071C-4462-A20E-10C0078A23A4}">
      <dgm:prSet/>
      <dgm:spPr/>
      <dgm:t>
        <a:bodyPr/>
        <a:lstStyle/>
        <a:p>
          <a:endParaRPr lang="en-US"/>
        </a:p>
      </dgm:t>
    </dgm:pt>
    <dgm:pt modelId="{134F91CE-D588-43B4-BF68-A1B574FB362D}">
      <dgm:prSet/>
      <dgm:spPr/>
      <dgm:t>
        <a:bodyPr/>
        <a:lstStyle/>
        <a:p>
          <a:r>
            <a:rPr lang="en-US" baseline="0"/>
            <a:t>Any type of massage given by an adult to children or youth</a:t>
          </a:r>
          <a:endParaRPr lang="en-US"/>
        </a:p>
      </dgm:t>
    </dgm:pt>
    <dgm:pt modelId="{893FF79A-35E3-482A-A28C-56BB7925BA54}" type="parTrans" cxnId="{A7CA44D7-4743-42AC-90FF-7DE6493A36AB}">
      <dgm:prSet/>
      <dgm:spPr/>
      <dgm:t>
        <a:bodyPr/>
        <a:lstStyle/>
        <a:p>
          <a:endParaRPr lang="en-US"/>
        </a:p>
      </dgm:t>
    </dgm:pt>
    <dgm:pt modelId="{A6EEE986-1469-48FD-98FD-47822F0311BD}" type="sibTrans" cxnId="{A7CA44D7-4743-42AC-90FF-7DE6493A36AB}">
      <dgm:prSet/>
      <dgm:spPr/>
      <dgm:t>
        <a:bodyPr/>
        <a:lstStyle/>
        <a:p>
          <a:endParaRPr lang="en-US"/>
        </a:p>
      </dgm:t>
    </dgm:pt>
    <dgm:pt modelId="{5A350424-EB5B-4C2A-B65E-4E119C4D76BF}">
      <dgm:prSet/>
      <dgm:spPr/>
      <dgm:t>
        <a:bodyPr/>
        <a:lstStyle/>
        <a:p>
          <a:r>
            <a:rPr lang="en-US" dirty="0"/>
            <a:t>Allowing a child/youth to break rules of parents or organization</a:t>
          </a:r>
        </a:p>
      </dgm:t>
    </dgm:pt>
    <dgm:pt modelId="{AE9A517F-6787-4BED-A412-4E99E2AE81A0}" type="parTrans" cxnId="{C2060530-010B-4826-9996-7F3972AC39A2}">
      <dgm:prSet/>
      <dgm:spPr/>
      <dgm:t>
        <a:bodyPr/>
        <a:lstStyle/>
        <a:p>
          <a:endParaRPr lang="en-US"/>
        </a:p>
      </dgm:t>
    </dgm:pt>
    <dgm:pt modelId="{EFF27C12-3B45-4119-B698-C02FF4F8794B}" type="sibTrans" cxnId="{C2060530-010B-4826-9996-7F3972AC39A2}">
      <dgm:prSet/>
      <dgm:spPr/>
      <dgm:t>
        <a:bodyPr/>
        <a:lstStyle/>
        <a:p>
          <a:endParaRPr lang="en-US"/>
        </a:p>
      </dgm:t>
    </dgm:pt>
    <dgm:pt modelId="{E311FA2E-0994-484D-8157-18694D1FA372}">
      <dgm:prSet/>
      <dgm:spPr/>
      <dgm:t>
        <a:bodyPr/>
        <a:lstStyle/>
        <a:p>
          <a:r>
            <a:rPr lang="en-US" baseline="0"/>
            <a:t>Comments or compliments (spoken, written or electronic) about physique or body development</a:t>
          </a:r>
          <a:endParaRPr lang="en-US"/>
        </a:p>
      </dgm:t>
    </dgm:pt>
    <dgm:pt modelId="{86DBCB6B-04BB-4E66-BA2B-E9EE593E6A3A}" type="parTrans" cxnId="{4513BBF9-D7FE-4C0E-B458-2EF5D93F68BD}">
      <dgm:prSet/>
      <dgm:spPr/>
      <dgm:t>
        <a:bodyPr/>
        <a:lstStyle/>
        <a:p>
          <a:endParaRPr lang="en-US"/>
        </a:p>
      </dgm:t>
    </dgm:pt>
    <dgm:pt modelId="{4F0C3E13-F8C8-4B14-AE50-47CAD4BC0C71}" type="sibTrans" cxnId="{4513BBF9-D7FE-4C0E-B458-2EF5D93F68BD}">
      <dgm:prSet/>
      <dgm:spPr/>
      <dgm:t>
        <a:bodyPr/>
        <a:lstStyle/>
        <a:p>
          <a:endParaRPr lang="en-US"/>
        </a:p>
      </dgm:t>
    </dgm:pt>
    <dgm:pt modelId="{4D7148B6-ADA4-46E7-B789-2DCAA0E2ED60}">
      <dgm:prSet/>
      <dgm:spPr/>
      <dgm:t>
        <a:bodyPr/>
        <a:lstStyle/>
        <a:p>
          <a:r>
            <a:rPr lang="en-US" baseline="0"/>
            <a:t>Giving money or gifts to individual children or youth</a:t>
          </a:r>
          <a:endParaRPr lang="en-US"/>
        </a:p>
      </dgm:t>
    </dgm:pt>
    <dgm:pt modelId="{2781F10B-948B-4D4E-8274-3AF7B9F73539}" type="parTrans" cxnId="{7A52B90E-3C47-4875-A63C-00DFF8F23138}">
      <dgm:prSet/>
      <dgm:spPr/>
      <dgm:t>
        <a:bodyPr/>
        <a:lstStyle/>
        <a:p>
          <a:endParaRPr lang="en-US"/>
        </a:p>
      </dgm:t>
    </dgm:pt>
    <dgm:pt modelId="{A45D94D1-3297-4068-9FB9-C9F6981EE727}" type="sibTrans" cxnId="{7A52B90E-3C47-4875-A63C-00DFF8F23138}">
      <dgm:prSet/>
      <dgm:spPr/>
      <dgm:t>
        <a:bodyPr/>
        <a:lstStyle/>
        <a:p>
          <a:endParaRPr lang="en-US"/>
        </a:p>
      </dgm:t>
    </dgm:pt>
    <dgm:pt modelId="{1D7F315D-4EE9-4297-B5B7-4CB870D50AC2}">
      <dgm:prSet/>
      <dgm:spPr/>
      <dgm:t>
        <a:bodyPr/>
        <a:lstStyle/>
        <a:p>
          <a:r>
            <a:rPr lang="en-US" baseline="0" dirty="0"/>
            <a:t>Putting demands on a child/youth for affection of attention</a:t>
          </a:r>
          <a:endParaRPr lang="en-US" dirty="0"/>
        </a:p>
      </dgm:t>
    </dgm:pt>
    <dgm:pt modelId="{C07E110C-C19C-4747-B479-2F8D5AC0491A}" type="parTrans" cxnId="{F88CDDC8-2F04-4B86-8251-4BDFC9D43EAB}">
      <dgm:prSet/>
      <dgm:spPr/>
      <dgm:t>
        <a:bodyPr/>
        <a:lstStyle/>
        <a:p>
          <a:endParaRPr lang="en-US"/>
        </a:p>
      </dgm:t>
    </dgm:pt>
    <dgm:pt modelId="{6F94684B-91AC-46D8-8EC4-D9786B06EBC1}" type="sibTrans" cxnId="{F88CDDC8-2F04-4B86-8251-4BDFC9D43EAB}">
      <dgm:prSet/>
      <dgm:spPr/>
      <dgm:t>
        <a:bodyPr/>
        <a:lstStyle/>
        <a:p>
          <a:endParaRPr lang="en-US"/>
        </a:p>
      </dgm:t>
    </dgm:pt>
    <dgm:pt modelId="{3C15D989-E2DB-4A35-8D7B-CE3D9F638332}">
      <dgm:prSet/>
      <dgm:spPr/>
      <dgm:t>
        <a:bodyPr/>
        <a:lstStyle/>
        <a:p>
          <a:r>
            <a:rPr lang="en-US" baseline="0"/>
            <a:t>Inappropriate interaction on social media (See Social Media Policy)</a:t>
          </a:r>
          <a:endParaRPr lang="en-US"/>
        </a:p>
      </dgm:t>
    </dgm:pt>
    <dgm:pt modelId="{750229B9-3124-4D26-8764-BBE59A7BCF5A}" type="parTrans" cxnId="{D0356BC4-A9C8-4C6C-AD60-769DA7407608}">
      <dgm:prSet/>
      <dgm:spPr/>
      <dgm:t>
        <a:bodyPr/>
        <a:lstStyle/>
        <a:p>
          <a:endParaRPr lang="en-US"/>
        </a:p>
      </dgm:t>
    </dgm:pt>
    <dgm:pt modelId="{A2D1726D-0AAC-417D-8805-9369CC28750D}" type="sibTrans" cxnId="{D0356BC4-A9C8-4C6C-AD60-769DA7407608}">
      <dgm:prSet/>
      <dgm:spPr/>
      <dgm:t>
        <a:bodyPr/>
        <a:lstStyle/>
        <a:p>
          <a:endParaRPr lang="en-US"/>
        </a:p>
      </dgm:t>
    </dgm:pt>
    <dgm:pt modelId="{E10577B5-33C3-4B85-93E4-ECB3DE0DDF3D}" type="pres">
      <dgm:prSet presAssocID="{19AC6212-5152-4633-AB6B-B16C2D456F57}" presName="diagram" presStyleCnt="0">
        <dgm:presLayoutVars>
          <dgm:dir/>
          <dgm:resizeHandles val="exact"/>
        </dgm:presLayoutVars>
      </dgm:prSet>
      <dgm:spPr/>
    </dgm:pt>
    <dgm:pt modelId="{23465A2C-E821-498C-AC1E-9FA0E9E74926}" type="pres">
      <dgm:prSet presAssocID="{8D7B1484-2634-4F21-A9FB-61A742C15D72}" presName="node" presStyleLbl="node1" presStyleIdx="0" presStyleCnt="15">
        <dgm:presLayoutVars>
          <dgm:bulletEnabled val="1"/>
        </dgm:presLayoutVars>
      </dgm:prSet>
      <dgm:spPr/>
    </dgm:pt>
    <dgm:pt modelId="{A6A87C99-1985-4AEA-B397-9C72EF9536AB}" type="pres">
      <dgm:prSet presAssocID="{DC863EC8-94A1-4E4A-BF1E-2569CD666DA8}" presName="sibTrans" presStyleCnt="0"/>
      <dgm:spPr/>
    </dgm:pt>
    <dgm:pt modelId="{991F8AF8-6282-450E-A733-D320A637E725}" type="pres">
      <dgm:prSet presAssocID="{1A39E049-54C2-4448-BE0D-4B4D8B818965}" presName="node" presStyleLbl="node1" presStyleIdx="1" presStyleCnt="15">
        <dgm:presLayoutVars>
          <dgm:bulletEnabled val="1"/>
        </dgm:presLayoutVars>
      </dgm:prSet>
      <dgm:spPr/>
    </dgm:pt>
    <dgm:pt modelId="{95895074-F5BA-4397-9E2F-1A0A3F790DF7}" type="pres">
      <dgm:prSet presAssocID="{58E9A5B0-E5E0-49B4-90AA-FE4504BF46AE}" presName="sibTrans" presStyleCnt="0"/>
      <dgm:spPr/>
    </dgm:pt>
    <dgm:pt modelId="{0E7F11E2-C855-4EAD-99A4-8519DFCF6505}" type="pres">
      <dgm:prSet presAssocID="{65C8E3A0-BFB5-4441-80CB-04C3DC042C45}" presName="node" presStyleLbl="node1" presStyleIdx="2" presStyleCnt="15">
        <dgm:presLayoutVars>
          <dgm:bulletEnabled val="1"/>
        </dgm:presLayoutVars>
      </dgm:prSet>
      <dgm:spPr/>
    </dgm:pt>
    <dgm:pt modelId="{EF5F18BE-E6E5-4E89-B6E4-500785F33B4D}" type="pres">
      <dgm:prSet presAssocID="{70DE5090-D961-4D81-9E06-67AA100B0456}" presName="sibTrans" presStyleCnt="0"/>
      <dgm:spPr/>
    </dgm:pt>
    <dgm:pt modelId="{D0A23CA5-FCA2-4061-B0DB-304CB630AE4E}" type="pres">
      <dgm:prSet presAssocID="{98CA8849-B36D-4466-B74A-40CFC00ED081}" presName="node" presStyleLbl="node1" presStyleIdx="3" presStyleCnt="15" custLinFactNeighborX="-595" custLinFactNeighborY="17">
        <dgm:presLayoutVars>
          <dgm:bulletEnabled val="1"/>
        </dgm:presLayoutVars>
      </dgm:prSet>
      <dgm:spPr/>
    </dgm:pt>
    <dgm:pt modelId="{FAAC3A30-2E4A-4CC8-BBB5-30E9F5FB8389}" type="pres">
      <dgm:prSet presAssocID="{6E5331B5-465F-48BB-A463-3AB970502C2E}" presName="sibTrans" presStyleCnt="0"/>
      <dgm:spPr/>
    </dgm:pt>
    <dgm:pt modelId="{7FE77E2E-CA9D-49FA-B821-42919F1B6016}" type="pres">
      <dgm:prSet presAssocID="{6E59E7E4-320D-4B53-8A62-F657467845AD}" presName="node" presStyleLbl="node1" presStyleIdx="4" presStyleCnt="15">
        <dgm:presLayoutVars>
          <dgm:bulletEnabled val="1"/>
        </dgm:presLayoutVars>
      </dgm:prSet>
      <dgm:spPr/>
    </dgm:pt>
    <dgm:pt modelId="{35B4FC76-89B4-49C2-B17C-8A1FF239496E}" type="pres">
      <dgm:prSet presAssocID="{4058844A-3DD7-45E0-8A07-1C2A46355B29}" presName="sibTrans" presStyleCnt="0"/>
      <dgm:spPr/>
    </dgm:pt>
    <dgm:pt modelId="{8FE2DC0D-128B-41C3-8873-18EF765A6F20}" type="pres">
      <dgm:prSet presAssocID="{E26C98B4-504A-499B-AEEA-31ACE81E09EF}" presName="node" presStyleLbl="node1" presStyleIdx="5" presStyleCnt="15">
        <dgm:presLayoutVars>
          <dgm:bulletEnabled val="1"/>
        </dgm:presLayoutVars>
      </dgm:prSet>
      <dgm:spPr/>
    </dgm:pt>
    <dgm:pt modelId="{BAEFED22-F6FB-4CBC-A424-A685A6F28666}" type="pres">
      <dgm:prSet presAssocID="{1EC03FDD-E9F7-45CD-9554-EF86C9E7587F}" presName="sibTrans" presStyleCnt="0"/>
      <dgm:spPr/>
    </dgm:pt>
    <dgm:pt modelId="{2A66A819-3400-4114-9E2C-6F46979B3140}" type="pres">
      <dgm:prSet presAssocID="{79560479-B57D-4645-843F-CA7CA0944CA2}" presName="node" presStyleLbl="node1" presStyleIdx="6" presStyleCnt="15">
        <dgm:presLayoutVars>
          <dgm:bulletEnabled val="1"/>
        </dgm:presLayoutVars>
      </dgm:prSet>
      <dgm:spPr/>
    </dgm:pt>
    <dgm:pt modelId="{A9266AB2-7699-41E0-B497-ED9DF8EB2EC1}" type="pres">
      <dgm:prSet presAssocID="{BE2E5DAD-A9F7-47CE-A10E-93A263AA886D}" presName="sibTrans" presStyleCnt="0"/>
      <dgm:spPr/>
    </dgm:pt>
    <dgm:pt modelId="{D41A7F8D-802C-4965-8E39-A3124E688809}" type="pres">
      <dgm:prSet presAssocID="{D95C1009-593B-4D27-B425-E2BDA96E5C8E}" presName="node" presStyleLbl="node1" presStyleIdx="7" presStyleCnt="15">
        <dgm:presLayoutVars>
          <dgm:bulletEnabled val="1"/>
        </dgm:presLayoutVars>
      </dgm:prSet>
      <dgm:spPr/>
    </dgm:pt>
    <dgm:pt modelId="{55D2F674-5923-4843-881D-BFF26777C835}" type="pres">
      <dgm:prSet presAssocID="{46975B4E-92A1-42D9-B107-C0232B3EC534}" presName="sibTrans" presStyleCnt="0"/>
      <dgm:spPr/>
    </dgm:pt>
    <dgm:pt modelId="{A4B54F5F-0E10-4B6D-9D1C-A7A40DD9FEA1}" type="pres">
      <dgm:prSet presAssocID="{48C6A7AA-D52F-4C10-9C12-6C1BFE9E6A23}" presName="node" presStyleLbl="node1" presStyleIdx="8" presStyleCnt="15">
        <dgm:presLayoutVars>
          <dgm:bulletEnabled val="1"/>
        </dgm:presLayoutVars>
      </dgm:prSet>
      <dgm:spPr/>
    </dgm:pt>
    <dgm:pt modelId="{E40AED48-243F-4657-8EF1-9567907D196E}" type="pres">
      <dgm:prSet presAssocID="{3EAB8488-423D-4CC3-9AE4-D2904FF08326}" presName="sibTrans" presStyleCnt="0"/>
      <dgm:spPr/>
    </dgm:pt>
    <dgm:pt modelId="{EE043D05-D7FE-459E-966A-835654CEF56A}" type="pres">
      <dgm:prSet presAssocID="{134F91CE-D588-43B4-BF68-A1B574FB362D}" presName="node" presStyleLbl="node1" presStyleIdx="9" presStyleCnt="15">
        <dgm:presLayoutVars>
          <dgm:bulletEnabled val="1"/>
        </dgm:presLayoutVars>
      </dgm:prSet>
      <dgm:spPr/>
    </dgm:pt>
    <dgm:pt modelId="{A3AC49E1-8D2C-4837-AB16-8630AB64923F}" type="pres">
      <dgm:prSet presAssocID="{A6EEE986-1469-48FD-98FD-47822F0311BD}" presName="sibTrans" presStyleCnt="0"/>
      <dgm:spPr/>
    </dgm:pt>
    <dgm:pt modelId="{301EBC40-E886-45E0-982A-6D83445E6498}" type="pres">
      <dgm:prSet presAssocID="{5A350424-EB5B-4C2A-B65E-4E119C4D76BF}" presName="node" presStyleLbl="node1" presStyleIdx="10" presStyleCnt="15">
        <dgm:presLayoutVars>
          <dgm:bulletEnabled val="1"/>
        </dgm:presLayoutVars>
      </dgm:prSet>
      <dgm:spPr/>
    </dgm:pt>
    <dgm:pt modelId="{9358860D-FF5C-467B-818C-6BCEEF82E2ED}" type="pres">
      <dgm:prSet presAssocID="{EFF27C12-3B45-4119-B698-C02FF4F8794B}" presName="sibTrans" presStyleCnt="0"/>
      <dgm:spPr/>
    </dgm:pt>
    <dgm:pt modelId="{47898AE5-A2AB-403F-B1D3-9CE5F4BD5DA9}" type="pres">
      <dgm:prSet presAssocID="{E311FA2E-0994-484D-8157-18694D1FA372}" presName="node" presStyleLbl="node1" presStyleIdx="11" presStyleCnt="15">
        <dgm:presLayoutVars>
          <dgm:bulletEnabled val="1"/>
        </dgm:presLayoutVars>
      </dgm:prSet>
      <dgm:spPr/>
    </dgm:pt>
    <dgm:pt modelId="{A6ACF1DA-397B-412F-A9B8-78AAEC3378FD}" type="pres">
      <dgm:prSet presAssocID="{4F0C3E13-F8C8-4B14-AE50-47CAD4BC0C71}" presName="sibTrans" presStyleCnt="0"/>
      <dgm:spPr/>
    </dgm:pt>
    <dgm:pt modelId="{08DD52D3-466F-4DDE-8C83-28980E60A91B}" type="pres">
      <dgm:prSet presAssocID="{4D7148B6-ADA4-46E7-B789-2DCAA0E2ED60}" presName="node" presStyleLbl="node1" presStyleIdx="12" presStyleCnt="15">
        <dgm:presLayoutVars>
          <dgm:bulletEnabled val="1"/>
        </dgm:presLayoutVars>
      </dgm:prSet>
      <dgm:spPr/>
    </dgm:pt>
    <dgm:pt modelId="{42264BA0-F2BA-4A46-B3EF-EEE3ECC3D168}" type="pres">
      <dgm:prSet presAssocID="{A45D94D1-3297-4068-9FB9-C9F6981EE727}" presName="sibTrans" presStyleCnt="0"/>
      <dgm:spPr/>
    </dgm:pt>
    <dgm:pt modelId="{038BC900-D210-40B3-879F-5BB1F6DAE5F7}" type="pres">
      <dgm:prSet presAssocID="{1D7F315D-4EE9-4297-B5B7-4CB870D50AC2}" presName="node" presStyleLbl="node1" presStyleIdx="13" presStyleCnt="15">
        <dgm:presLayoutVars>
          <dgm:bulletEnabled val="1"/>
        </dgm:presLayoutVars>
      </dgm:prSet>
      <dgm:spPr/>
    </dgm:pt>
    <dgm:pt modelId="{1315F882-657A-49D1-A7C5-C50FCF593277}" type="pres">
      <dgm:prSet presAssocID="{6F94684B-91AC-46D8-8EC4-D9786B06EBC1}" presName="sibTrans" presStyleCnt="0"/>
      <dgm:spPr/>
    </dgm:pt>
    <dgm:pt modelId="{BA0F1D60-E253-4251-9928-9AE577F5798D}" type="pres">
      <dgm:prSet presAssocID="{3C15D989-E2DB-4A35-8D7B-CE3D9F638332}" presName="node" presStyleLbl="node1" presStyleIdx="14" presStyleCnt="15">
        <dgm:presLayoutVars>
          <dgm:bulletEnabled val="1"/>
        </dgm:presLayoutVars>
      </dgm:prSet>
      <dgm:spPr/>
    </dgm:pt>
  </dgm:ptLst>
  <dgm:cxnLst>
    <dgm:cxn modelId="{97072508-63A1-484F-8455-CE2627CA2C28}" type="presOf" srcId="{1A39E049-54C2-4448-BE0D-4B4D8B818965}" destId="{991F8AF8-6282-450E-A733-D320A637E725}" srcOrd="0" destOrd="0" presId="urn:microsoft.com/office/officeart/2005/8/layout/default"/>
    <dgm:cxn modelId="{7A52B90E-3C47-4875-A63C-00DFF8F23138}" srcId="{19AC6212-5152-4633-AB6B-B16C2D456F57}" destId="{4D7148B6-ADA4-46E7-B789-2DCAA0E2ED60}" srcOrd="12" destOrd="0" parTransId="{2781F10B-948B-4D4E-8274-3AF7B9F73539}" sibTransId="{A45D94D1-3297-4068-9FB9-C9F6981EE727}"/>
    <dgm:cxn modelId="{301AE818-9219-42F1-A941-372C81CF02CA}" type="presOf" srcId="{48C6A7AA-D52F-4C10-9C12-6C1BFE9E6A23}" destId="{A4B54F5F-0E10-4B6D-9D1C-A7A40DD9FEA1}" srcOrd="0" destOrd="0" presId="urn:microsoft.com/office/officeart/2005/8/layout/default"/>
    <dgm:cxn modelId="{3AF3391B-A37F-4788-A9CF-5F4C8A0E7525}" srcId="{19AC6212-5152-4633-AB6B-B16C2D456F57}" destId="{8D7B1484-2634-4F21-A9FB-61A742C15D72}" srcOrd="0" destOrd="0" parTransId="{65A540A7-FC36-4EC1-BCAA-B34755DE2364}" sibTransId="{DC863EC8-94A1-4E4A-BF1E-2569CD666DA8}"/>
    <dgm:cxn modelId="{1AF1A71D-167D-4DE3-9A69-BAA75F063058}" srcId="{19AC6212-5152-4633-AB6B-B16C2D456F57}" destId="{D95C1009-593B-4D27-B425-E2BDA96E5C8E}" srcOrd="7" destOrd="0" parTransId="{90230C87-E02D-4B43-9197-E650F58FBE2C}" sibTransId="{46975B4E-92A1-42D9-B107-C0232B3EC534}"/>
    <dgm:cxn modelId="{897B0F27-071C-4462-A20E-10C0078A23A4}" srcId="{19AC6212-5152-4633-AB6B-B16C2D456F57}" destId="{48C6A7AA-D52F-4C10-9C12-6C1BFE9E6A23}" srcOrd="8" destOrd="0" parTransId="{A40206B4-F817-4331-ACEA-0CF168BC0393}" sibTransId="{3EAB8488-423D-4CC3-9AE4-D2904FF08326}"/>
    <dgm:cxn modelId="{4893F227-DE48-44AE-BD85-E5CB1C00C436}" srcId="{19AC6212-5152-4633-AB6B-B16C2D456F57}" destId="{98CA8849-B36D-4466-B74A-40CFC00ED081}" srcOrd="3" destOrd="0" parTransId="{F0F134B7-E392-473E-9098-F4088B103921}" sibTransId="{6E5331B5-465F-48BB-A463-3AB970502C2E}"/>
    <dgm:cxn modelId="{C2060530-010B-4826-9996-7F3972AC39A2}" srcId="{19AC6212-5152-4633-AB6B-B16C2D456F57}" destId="{5A350424-EB5B-4C2A-B65E-4E119C4D76BF}" srcOrd="10" destOrd="0" parTransId="{AE9A517F-6787-4BED-A412-4E99E2AE81A0}" sibTransId="{EFF27C12-3B45-4119-B698-C02FF4F8794B}"/>
    <dgm:cxn modelId="{9A146D30-EE76-443E-954C-49BDE5032BE1}" srcId="{19AC6212-5152-4633-AB6B-B16C2D456F57}" destId="{79560479-B57D-4645-843F-CA7CA0944CA2}" srcOrd="6" destOrd="0" parTransId="{5409B6AD-A9B9-4A54-AE7B-18F6ACCA7E87}" sibTransId="{BE2E5DAD-A9F7-47CE-A10E-93A263AA886D}"/>
    <dgm:cxn modelId="{7658E43F-6513-4E46-9A64-635A0525304B}" type="presOf" srcId="{1D7F315D-4EE9-4297-B5B7-4CB870D50AC2}" destId="{038BC900-D210-40B3-879F-5BB1F6DAE5F7}" srcOrd="0" destOrd="0" presId="urn:microsoft.com/office/officeart/2005/8/layout/default"/>
    <dgm:cxn modelId="{5E5FB040-3F96-4C17-AE4D-07B6E762E167}" type="presOf" srcId="{5A350424-EB5B-4C2A-B65E-4E119C4D76BF}" destId="{301EBC40-E886-45E0-982A-6D83445E6498}" srcOrd="0" destOrd="0" presId="urn:microsoft.com/office/officeart/2005/8/layout/default"/>
    <dgm:cxn modelId="{31E37E43-9C8B-47DF-9EC9-860725E34B5A}" type="presOf" srcId="{D95C1009-593B-4D27-B425-E2BDA96E5C8E}" destId="{D41A7F8D-802C-4965-8E39-A3124E688809}" srcOrd="0" destOrd="0" presId="urn:microsoft.com/office/officeart/2005/8/layout/default"/>
    <dgm:cxn modelId="{AA90C566-1D3C-468D-9EAC-A52E70D0CE84}" type="presOf" srcId="{19AC6212-5152-4633-AB6B-B16C2D456F57}" destId="{E10577B5-33C3-4B85-93E4-ECB3DE0DDF3D}" srcOrd="0" destOrd="0" presId="urn:microsoft.com/office/officeart/2005/8/layout/default"/>
    <dgm:cxn modelId="{0A0C434A-0563-4CB1-BD0B-EAE52DA221CF}" type="presOf" srcId="{E311FA2E-0994-484D-8157-18694D1FA372}" destId="{47898AE5-A2AB-403F-B1D3-9CE5F4BD5DA9}" srcOrd="0" destOrd="0" presId="urn:microsoft.com/office/officeart/2005/8/layout/default"/>
    <dgm:cxn modelId="{6C77636A-A046-47E7-A843-57B8B19D888C}" srcId="{19AC6212-5152-4633-AB6B-B16C2D456F57}" destId="{6E59E7E4-320D-4B53-8A62-F657467845AD}" srcOrd="4" destOrd="0" parTransId="{DACEC787-8FF3-4D17-A3D9-887C40E4AFEA}" sibTransId="{4058844A-3DD7-45E0-8A07-1C2A46355B29}"/>
    <dgm:cxn modelId="{7EE6776B-5ADE-4700-8F80-26DE439B38AD}" srcId="{19AC6212-5152-4633-AB6B-B16C2D456F57}" destId="{E26C98B4-504A-499B-AEEA-31ACE81E09EF}" srcOrd="5" destOrd="0" parTransId="{0865C9A2-475A-4E52-B6D6-758CFB70AD62}" sibTransId="{1EC03FDD-E9F7-45CD-9554-EF86C9E7587F}"/>
    <dgm:cxn modelId="{DD1E526D-064C-46FD-BD7A-B0C3186529E8}" type="presOf" srcId="{6E59E7E4-320D-4B53-8A62-F657467845AD}" destId="{7FE77E2E-CA9D-49FA-B821-42919F1B6016}" srcOrd="0" destOrd="0" presId="urn:microsoft.com/office/officeart/2005/8/layout/default"/>
    <dgm:cxn modelId="{BF047B7A-20CC-496D-B4CA-9738721E1C05}" type="presOf" srcId="{3C15D989-E2DB-4A35-8D7B-CE3D9F638332}" destId="{BA0F1D60-E253-4251-9928-9AE577F5798D}" srcOrd="0" destOrd="0" presId="urn:microsoft.com/office/officeart/2005/8/layout/default"/>
    <dgm:cxn modelId="{E2911294-4421-4375-ADE7-452EB276D2A2}" srcId="{19AC6212-5152-4633-AB6B-B16C2D456F57}" destId="{65C8E3A0-BFB5-4441-80CB-04C3DC042C45}" srcOrd="2" destOrd="0" parTransId="{9CF89C64-1B6E-476C-AC4F-A7FC1FFABC8E}" sibTransId="{70DE5090-D961-4D81-9E06-67AA100B0456}"/>
    <dgm:cxn modelId="{5BCF4B98-0E63-4203-8A4F-947F42594C57}" type="presOf" srcId="{79560479-B57D-4645-843F-CA7CA0944CA2}" destId="{2A66A819-3400-4114-9E2C-6F46979B3140}" srcOrd="0" destOrd="0" presId="urn:microsoft.com/office/officeart/2005/8/layout/default"/>
    <dgm:cxn modelId="{FC86589A-8D85-4B6A-B0C4-98BE04C83AD4}" type="presOf" srcId="{E26C98B4-504A-499B-AEEA-31ACE81E09EF}" destId="{8FE2DC0D-128B-41C3-8873-18EF765A6F20}" srcOrd="0" destOrd="0" presId="urn:microsoft.com/office/officeart/2005/8/layout/default"/>
    <dgm:cxn modelId="{E9285FAA-8DDA-46D6-BCAD-E8CCF0B8015A}" type="presOf" srcId="{65C8E3A0-BFB5-4441-80CB-04C3DC042C45}" destId="{0E7F11E2-C855-4EAD-99A4-8519DFCF6505}" srcOrd="0" destOrd="0" presId="urn:microsoft.com/office/officeart/2005/8/layout/default"/>
    <dgm:cxn modelId="{D0356BC4-A9C8-4C6C-AD60-769DA7407608}" srcId="{19AC6212-5152-4633-AB6B-B16C2D456F57}" destId="{3C15D989-E2DB-4A35-8D7B-CE3D9F638332}" srcOrd="14" destOrd="0" parTransId="{750229B9-3124-4D26-8764-BBE59A7BCF5A}" sibTransId="{A2D1726D-0AAC-417D-8805-9369CC28750D}"/>
    <dgm:cxn modelId="{F88CDDC8-2F04-4B86-8251-4BDFC9D43EAB}" srcId="{19AC6212-5152-4633-AB6B-B16C2D456F57}" destId="{1D7F315D-4EE9-4297-B5B7-4CB870D50AC2}" srcOrd="13" destOrd="0" parTransId="{C07E110C-C19C-4747-B479-2F8D5AC0491A}" sibTransId="{6F94684B-91AC-46D8-8EC4-D9786B06EBC1}"/>
    <dgm:cxn modelId="{9DF6FCD2-DA5C-46C2-A35A-D8D37A922A7A}" type="presOf" srcId="{8D7B1484-2634-4F21-A9FB-61A742C15D72}" destId="{23465A2C-E821-498C-AC1E-9FA0E9E74926}" srcOrd="0" destOrd="0" presId="urn:microsoft.com/office/officeart/2005/8/layout/default"/>
    <dgm:cxn modelId="{A7CA44D7-4743-42AC-90FF-7DE6493A36AB}" srcId="{19AC6212-5152-4633-AB6B-B16C2D456F57}" destId="{134F91CE-D588-43B4-BF68-A1B574FB362D}" srcOrd="9" destOrd="0" parTransId="{893FF79A-35E3-482A-A28C-56BB7925BA54}" sibTransId="{A6EEE986-1469-48FD-98FD-47822F0311BD}"/>
    <dgm:cxn modelId="{0D55A7DD-B6C3-48B0-938D-0B79B0DD8224}" type="presOf" srcId="{4D7148B6-ADA4-46E7-B789-2DCAA0E2ED60}" destId="{08DD52D3-466F-4DDE-8C83-28980E60A91B}" srcOrd="0" destOrd="0" presId="urn:microsoft.com/office/officeart/2005/8/layout/default"/>
    <dgm:cxn modelId="{980C99E1-C847-4813-8656-E45B78C5D0E0}" type="presOf" srcId="{134F91CE-D588-43B4-BF68-A1B574FB362D}" destId="{EE043D05-D7FE-459E-966A-835654CEF56A}" srcOrd="0" destOrd="0" presId="urn:microsoft.com/office/officeart/2005/8/layout/default"/>
    <dgm:cxn modelId="{2953DEF7-D048-4BCF-A1AB-94D4268D8DC0}" srcId="{19AC6212-5152-4633-AB6B-B16C2D456F57}" destId="{1A39E049-54C2-4448-BE0D-4B4D8B818965}" srcOrd="1" destOrd="0" parTransId="{BBF25513-DECB-4751-845F-DB571941187C}" sibTransId="{58E9A5B0-E5E0-49B4-90AA-FE4504BF46AE}"/>
    <dgm:cxn modelId="{4513BBF9-D7FE-4C0E-B458-2EF5D93F68BD}" srcId="{19AC6212-5152-4633-AB6B-B16C2D456F57}" destId="{E311FA2E-0994-484D-8157-18694D1FA372}" srcOrd="11" destOrd="0" parTransId="{86DBCB6B-04BB-4E66-BA2B-E9EE593E6A3A}" sibTransId="{4F0C3E13-F8C8-4B14-AE50-47CAD4BC0C71}"/>
    <dgm:cxn modelId="{801CC3FB-6C5B-4DF1-B932-B89696349940}" type="presOf" srcId="{98CA8849-B36D-4466-B74A-40CFC00ED081}" destId="{D0A23CA5-FCA2-4061-B0DB-304CB630AE4E}" srcOrd="0" destOrd="0" presId="urn:microsoft.com/office/officeart/2005/8/layout/default"/>
    <dgm:cxn modelId="{D7B81043-3475-4AD7-B967-71BEC5F78DB3}" type="presParOf" srcId="{E10577B5-33C3-4B85-93E4-ECB3DE0DDF3D}" destId="{23465A2C-E821-498C-AC1E-9FA0E9E74926}" srcOrd="0" destOrd="0" presId="urn:microsoft.com/office/officeart/2005/8/layout/default"/>
    <dgm:cxn modelId="{3AE0EDFC-EFB5-4DDB-B17D-5160918CDC72}" type="presParOf" srcId="{E10577B5-33C3-4B85-93E4-ECB3DE0DDF3D}" destId="{A6A87C99-1985-4AEA-B397-9C72EF9536AB}" srcOrd="1" destOrd="0" presId="urn:microsoft.com/office/officeart/2005/8/layout/default"/>
    <dgm:cxn modelId="{4492ADBC-ED6E-436C-9C26-0347E53C5775}" type="presParOf" srcId="{E10577B5-33C3-4B85-93E4-ECB3DE0DDF3D}" destId="{991F8AF8-6282-450E-A733-D320A637E725}" srcOrd="2" destOrd="0" presId="urn:microsoft.com/office/officeart/2005/8/layout/default"/>
    <dgm:cxn modelId="{AA88D0D0-B172-42A5-9B10-18933C555660}" type="presParOf" srcId="{E10577B5-33C3-4B85-93E4-ECB3DE0DDF3D}" destId="{95895074-F5BA-4397-9E2F-1A0A3F790DF7}" srcOrd="3" destOrd="0" presId="urn:microsoft.com/office/officeart/2005/8/layout/default"/>
    <dgm:cxn modelId="{6624DA63-5165-4240-B1A0-D12E73845CA3}" type="presParOf" srcId="{E10577B5-33C3-4B85-93E4-ECB3DE0DDF3D}" destId="{0E7F11E2-C855-4EAD-99A4-8519DFCF6505}" srcOrd="4" destOrd="0" presId="urn:microsoft.com/office/officeart/2005/8/layout/default"/>
    <dgm:cxn modelId="{B556A2A2-7765-45E2-9D91-CE7A9ADF1FE7}" type="presParOf" srcId="{E10577B5-33C3-4B85-93E4-ECB3DE0DDF3D}" destId="{EF5F18BE-E6E5-4E89-B6E4-500785F33B4D}" srcOrd="5" destOrd="0" presId="urn:microsoft.com/office/officeart/2005/8/layout/default"/>
    <dgm:cxn modelId="{348AD511-1DBE-4ADB-A588-009E8F3FCD9B}" type="presParOf" srcId="{E10577B5-33C3-4B85-93E4-ECB3DE0DDF3D}" destId="{D0A23CA5-FCA2-4061-B0DB-304CB630AE4E}" srcOrd="6" destOrd="0" presId="urn:microsoft.com/office/officeart/2005/8/layout/default"/>
    <dgm:cxn modelId="{B20F8471-F749-4837-BD1B-87AC054EC564}" type="presParOf" srcId="{E10577B5-33C3-4B85-93E4-ECB3DE0DDF3D}" destId="{FAAC3A30-2E4A-4CC8-BBB5-30E9F5FB8389}" srcOrd="7" destOrd="0" presId="urn:microsoft.com/office/officeart/2005/8/layout/default"/>
    <dgm:cxn modelId="{C1157DE9-8303-416E-B52E-B723CC1278A0}" type="presParOf" srcId="{E10577B5-33C3-4B85-93E4-ECB3DE0DDF3D}" destId="{7FE77E2E-CA9D-49FA-B821-42919F1B6016}" srcOrd="8" destOrd="0" presId="urn:microsoft.com/office/officeart/2005/8/layout/default"/>
    <dgm:cxn modelId="{DB5A237A-CB8B-4B0F-8DD9-DFC802C8FC97}" type="presParOf" srcId="{E10577B5-33C3-4B85-93E4-ECB3DE0DDF3D}" destId="{35B4FC76-89B4-49C2-B17C-8A1FF239496E}" srcOrd="9" destOrd="0" presId="urn:microsoft.com/office/officeart/2005/8/layout/default"/>
    <dgm:cxn modelId="{2203993B-1E1C-4589-AC4C-D7475A9C240E}" type="presParOf" srcId="{E10577B5-33C3-4B85-93E4-ECB3DE0DDF3D}" destId="{8FE2DC0D-128B-41C3-8873-18EF765A6F20}" srcOrd="10" destOrd="0" presId="urn:microsoft.com/office/officeart/2005/8/layout/default"/>
    <dgm:cxn modelId="{3AEA3A7F-1FD8-4C01-88F3-ECFC3A6D02C2}" type="presParOf" srcId="{E10577B5-33C3-4B85-93E4-ECB3DE0DDF3D}" destId="{BAEFED22-F6FB-4CBC-A424-A685A6F28666}" srcOrd="11" destOrd="0" presId="urn:microsoft.com/office/officeart/2005/8/layout/default"/>
    <dgm:cxn modelId="{F433454C-70BE-4215-9B78-2BEA1F31E66F}" type="presParOf" srcId="{E10577B5-33C3-4B85-93E4-ECB3DE0DDF3D}" destId="{2A66A819-3400-4114-9E2C-6F46979B3140}" srcOrd="12" destOrd="0" presId="urn:microsoft.com/office/officeart/2005/8/layout/default"/>
    <dgm:cxn modelId="{28DD5961-B016-4D28-9EA5-D266F0A195CA}" type="presParOf" srcId="{E10577B5-33C3-4B85-93E4-ECB3DE0DDF3D}" destId="{A9266AB2-7699-41E0-B497-ED9DF8EB2EC1}" srcOrd="13" destOrd="0" presId="urn:microsoft.com/office/officeart/2005/8/layout/default"/>
    <dgm:cxn modelId="{E438456E-463D-4246-B7CD-0F1D990863A3}" type="presParOf" srcId="{E10577B5-33C3-4B85-93E4-ECB3DE0DDF3D}" destId="{D41A7F8D-802C-4965-8E39-A3124E688809}" srcOrd="14" destOrd="0" presId="urn:microsoft.com/office/officeart/2005/8/layout/default"/>
    <dgm:cxn modelId="{ECC59981-C1D7-408C-8F05-012A81426A18}" type="presParOf" srcId="{E10577B5-33C3-4B85-93E4-ECB3DE0DDF3D}" destId="{55D2F674-5923-4843-881D-BFF26777C835}" srcOrd="15" destOrd="0" presId="urn:microsoft.com/office/officeart/2005/8/layout/default"/>
    <dgm:cxn modelId="{849595B9-B2AA-4F87-BA35-DCDCBA8F90F2}" type="presParOf" srcId="{E10577B5-33C3-4B85-93E4-ECB3DE0DDF3D}" destId="{A4B54F5F-0E10-4B6D-9D1C-A7A40DD9FEA1}" srcOrd="16" destOrd="0" presId="urn:microsoft.com/office/officeart/2005/8/layout/default"/>
    <dgm:cxn modelId="{2AF42EA9-A3FF-4825-BF1B-33590C9BC666}" type="presParOf" srcId="{E10577B5-33C3-4B85-93E4-ECB3DE0DDF3D}" destId="{E40AED48-243F-4657-8EF1-9567907D196E}" srcOrd="17" destOrd="0" presId="urn:microsoft.com/office/officeart/2005/8/layout/default"/>
    <dgm:cxn modelId="{9332B16B-31DE-4B48-AAB7-D061E11CC4F0}" type="presParOf" srcId="{E10577B5-33C3-4B85-93E4-ECB3DE0DDF3D}" destId="{EE043D05-D7FE-459E-966A-835654CEF56A}" srcOrd="18" destOrd="0" presId="urn:microsoft.com/office/officeart/2005/8/layout/default"/>
    <dgm:cxn modelId="{472B31CA-ACB3-42E2-8903-21EF0A9231FD}" type="presParOf" srcId="{E10577B5-33C3-4B85-93E4-ECB3DE0DDF3D}" destId="{A3AC49E1-8D2C-4837-AB16-8630AB64923F}" srcOrd="19" destOrd="0" presId="urn:microsoft.com/office/officeart/2005/8/layout/default"/>
    <dgm:cxn modelId="{AB636F12-DD7B-49C4-9D69-965EF20A25A8}" type="presParOf" srcId="{E10577B5-33C3-4B85-93E4-ECB3DE0DDF3D}" destId="{301EBC40-E886-45E0-982A-6D83445E6498}" srcOrd="20" destOrd="0" presId="urn:microsoft.com/office/officeart/2005/8/layout/default"/>
    <dgm:cxn modelId="{88675D7A-5330-4A1D-B639-5A6B301465A3}" type="presParOf" srcId="{E10577B5-33C3-4B85-93E4-ECB3DE0DDF3D}" destId="{9358860D-FF5C-467B-818C-6BCEEF82E2ED}" srcOrd="21" destOrd="0" presId="urn:microsoft.com/office/officeart/2005/8/layout/default"/>
    <dgm:cxn modelId="{AE7FFA56-A44F-4C04-B770-0BAA0D1CA62F}" type="presParOf" srcId="{E10577B5-33C3-4B85-93E4-ECB3DE0DDF3D}" destId="{47898AE5-A2AB-403F-B1D3-9CE5F4BD5DA9}" srcOrd="22" destOrd="0" presId="urn:microsoft.com/office/officeart/2005/8/layout/default"/>
    <dgm:cxn modelId="{A30AB900-DB8C-4F47-B05C-DF187480E3FD}" type="presParOf" srcId="{E10577B5-33C3-4B85-93E4-ECB3DE0DDF3D}" destId="{A6ACF1DA-397B-412F-A9B8-78AAEC3378FD}" srcOrd="23" destOrd="0" presId="urn:microsoft.com/office/officeart/2005/8/layout/default"/>
    <dgm:cxn modelId="{61BF4E1E-F040-4517-B422-E0CDAF0F8CB3}" type="presParOf" srcId="{E10577B5-33C3-4B85-93E4-ECB3DE0DDF3D}" destId="{08DD52D3-466F-4DDE-8C83-28980E60A91B}" srcOrd="24" destOrd="0" presId="urn:microsoft.com/office/officeart/2005/8/layout/default"/>
    <dgm:cxn modelId="{29015743-82E5-44E2-8D7D-31F686CE47B2}" type="presParOf" srcId="{E10577B5-33C3-4B85-93E4-ECB3DE0DDF3D}" destId="{42264BA0-F2BA-4A46-B3EF-EEE3ECC3D168}" srcOrd="25" destOrd="0" presId="urn:microsoft.com/office/officeart/2005/8/layout/default"/>
    <dgm:cxn modelId="{442510BD-9CF7-4FB5-BAF6-6A2BA86D1062}" type="presParOf" srcId="{E10577B5-33C3-4B85-93E4-ECB3DE0DDF3D}" destId="{038BC900-D210-40B3-879F-5BB1F6DAE5F7}" srcOrd="26" destOrd="0" presId="urn:microsoft.com/office/officeart/2005/8/layout/default"/>
    <dgm:cxn modelId="{2CEFA8DF-180D-45DA-9491-2C463433F4B2}" type="presParOf" srcId="{E10577B5-33C3-4B85-93E4-ECB3DE0DDF3D}" destId="{1315F882-657A-49D1-A7C5-C50FCF593277}" srcOrd="27" destOrd="0" presId="urn:microsoft.com/office/officeart/2005/8/layout/default"/>
    <dgm:cxn modelId="{FAC26485-50C0-434F-8863-21440640324E}" type="presParOf" srcId="{E10577B5-33C3-4B85-93E4-ECB3DE0DDF3D}" destId="{BA0F1D60-E253-4251-9928-9AE577F5798D}" srcOrd="2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465A2C-E821-498C-AC1E-9FA0E9E74926}">
      <dsp:nvSpPr>
        <dsp:cNvPr id="0" name=""/>
        <dsp:cNvSpPr/>
      </dsp:nvSpPr>
      <dsp:spPr>
        <a:xfrm>
          <a:off x="3739" y="294650"/>
          <a:ext cx="2024479" cy="1214687"/>
        </a:xfrm>
        <a:prstGeom prst="rect">
          <a:avLst/>
        </a:prstGeom>
        <a:gradFill rotWithShape="0">
          <a:gsLst>
            <a:gs pos="0">
              <a:schemeClr val="accent2">
                <a:hueOff val="0"/>
                <a:satOff val="0"/>
                <a:lumOff val="0"/>
                <a:alphaOff val="0"/>
                <a:tint val="64000"/>
                <a:lumMod val="118000"/>
              </a:schemeClr>
            </a:gs>
            <a:gs pos="100000">
              <a:schemeClr val="accent2">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baseline="0" dirty="0"/>
            <a:t>Any unwanted form of physical affection </a:t>
          </a:r>
          <a:endParaRPr lang="en-US" sz="1500" kern="1200" dirty="0"/>
        </a:p>
      </dsp:txBody>
      <dsp:txXfrm>
        <a:off x="3739" y="294650"/>
        <a:ext cx="2024479" cy="1214687"/>
      </dsp:txXfrm>
    </dsp:sp>
    <dsp:sp modelId="{991F8AF8-6282-450E-A733-D320A637E725}">
      <dsp:nvSpPr>
        <dsp:cNvPr id="0" name=""/>
        <dsp:cNvSpPr/>
      </dsp:nvSpPr>
      <dsp:spPr>
        <a:xfrm>
          <a:off x="2230666" y="294650"/>
          <a:ext cx="2024479" cy="1214687"/>
        </a:xfrm>
        <a:prstGeom prst="rect">
          <a:avLst/>
        </a:prstGeom>
        <a:gradFill rotWithShape="0">
          <a:gsLst>
            <a:gs pos="0">
              <a:schemeClr val="accent3">
                <a:hueOff val="0"/>
                <a:satOff val="0"/>
                <a:lumOff val="0"/>
                <a:alphaOff val="0"/>
                <a:tint val="64000"/>
                <a:lumMod val="118000"/>
              </a:schemeClr>
            </a:gs>
            <a:gs pos="100000">
              <a:schemeClr val="accent3">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baseline="0"/>
            <a:t>Inappropriate or lengthy embraces</a:t>
          </a:r>
          <a:endParaRPr lang="en-US" sz="1500" kern="1200"/>
        </a:p>
      </dsp:txBody>
      <dsp:txXfrm>
        <a:off x="2230666" y="294650"/>
        <a:ext cx="2024479" cy="1214687"/>
      </dsp:txXfrm>
    </dsp:sp>
    <dsp:sp modelId="{0E7F11E2-C855-4EAD-99A4-8519DFCF6505}">
      <dsp:nvSpPr>
        <dsp:cNvPr id="0" name=""/>
        <dsp:cNvSpPr/>
      </dsp:nvSpPr>
      <dsp:spPr>
        <a:xfrm>
          <a:off x="4457594" y="294650"/>
          <a:ext cx="2024479" cy="1214687"/>
        </a:xfrm>
        <a:prstGeom prst="rect">
          <a:avLst/>
        </a:prstGeom>
        <a:gradFill rotWithShape="0">
          <a:gsLst>
            <a:gs pos="0">
              <a:schemeClr val="accent4">
                <a:hueOff val="0"/>
                <a:satOff val="0"/>
                <a:lumOff val="0"/>
                <a:alphaOff val="0"/>
                <a:tint val="64000"/>
                <a:lumMod val="118000"/>
              </a:schemeClr>
            </a:gs>
            <a:gs pos="100000">
              <a:schemeClr val="accent4">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baseline="0"/>
            <a:t>Kisses on the mouth</a:t>
          </a:r>
          <a:endParaRPr lang="en-US" sz="1500" kern="1200"/>
        </a:p>
      </dsp:txBody>
      <dsp:txXfrm>
        <a:off x="4457594" y="294650"/>
        <a:ext cx="2024479" cy="1214687"/>
      </dsp:txXfrm>
    </dsp:sp>
    <dsp:sp modelId="{D0A23CA5-FCA2-4061-B0DB-304CB630AE4E}">
      <dsp:nvSpPr>
        <dsp:cNvPr id="0" name=""/>
        <dsp:cNvSpPr/>
      </dsp:nvSpPr>
      <dsp:spPr>
        <a:xfrm>
          <a:off x="6672476" y="294857"/>
          <a:ext cx="2024479" cy="1214687"/>
        </a:xfrm>
        <a:prstGeom prst="rect">
          <a:avLst/>
        </a:prstGeom>
        <a:gradFill rotWithShape="0">
          <a:gsLst>
            <a:gs pos="0">
              <a:schemeClr val="accent5">
                <a:hueOff val="0"/>
                <a:satOff val="0"/>
                <a:lumOff val="0"/>
                <a:alphaOff val="0"/>
                <a:tint val="64000"/>
                <a:lumMod val="118000"/>
              </a:schemeClr>
            </a:gs>
            <a:gs pos="100000">
              <a:schemeClr val="accent5">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baseline="0"/>
            <a:t>Holding children over 3 years old on the lap</a:t>
          </a:r>
          <a:endParaRPr lang="en-US" sz="1500" kern="1200"/>
        </a:p>
      </dsp:txBody>
      <dsp:txXfrm>
        <a:off x="6672476" y="294857"/>
        <a:ext cx="2024479" cy="1214687"/>
      </dsp:txXfrm>
    </dsp:sp>
    <dsp:sp modelId="{7FE77E2E-CA9D-49FA-B821-42919F1B6016}">
      <dsp:nvSpPr>
        <dsp:cNvPr id="0" name=""/>
        <dsp:cNvSpPr/>
      </dsp:nvSpPr>
      <dsp:spPr>
        <a:xfrm>
          <a:off x="8911450" y="294650"/>
          <a:ext cx="2024479" cy="1214687"/>
        </a:xfrm>
        <a:prstGeom prst="rect">
          <a:avLst/>
        </a:prstGeom>
        <a:gradFill rotWithShape="0">
          <a:gsLst>
            <a:gs pos="0">
              <a:schemeClr val="accent6">
                <a:hueOff val="0"/>
                <a:satOff val="0"/>
                <a:lumOff val="0"/>
                <a:alphaOff val="0"/>
                <a:tint val="64000"/>
                <a:lumMod val="118000"/>
              </a:schemeClr>
            </a:gs>
            <a:gs pos="100000">
              <a:schemeClr val="accent6">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baseline="0" dirty="0"/>
            <a:t>Sharing personal information or asking them to share information with you.</a:t>
          </a:r>
          <a:endParaRPr lang="en-US" sz="1500" kern="1200" dirty="0"/>
        </a:p>
      </dsp:txBody>
      <dsp:txXfrm>
        <a:off x="8911450" y="294650"/>
        <a:ext cx="2024479" cy="1214687"/>
      </dsp:txXfrm>
    </dsp:sp>
    <dsp:sp modelId="{8FE2DC0D-128B-41C3-8873-18EF765A6F20}">
      <dsp:nvSpPr>
        <dsp:cNvPr id="0" name=""/>
        <dsp:cNvSpPr/>
      </dsp:nvSpPr>
      <dsp:spPr>
        <a:xfrm>
          <a:off x="3739" y="1711786"/>
          <a:ext cx="2024479" cy="1214687"/>
        </a:xfrm>
        <a:prstGeom prst="rect">
          <a:avLst/>
        </a:prstGeom>
        <a:gradFill rotWithShape="0">
          <a:gsLst>
            <a:gs pos="0">
              <a:schemeClr val="accent2">
                <a:hueOff val="0"/>
                <a:satOff val="0"/>
                <a:lumOff val="0"/>
                <a:alphaOff val="0"/>
                <a:tint val="64000"/>
                <a:lumMod val="118000"/>
              </a:schemeClr>
            </a:gs>
            <a:gs pos="100000">
              <a:schemeClr val="accent2">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baseline="0" dirty="0"/>
            <a:t>Showing affection in isolated areas </a:t>
          </a:r>
          <a:endParaRPr lang="en-US" sz="1500" kern="1200" dirty="0"/>
        </a:p>
      </dsp:txBody>
      <dsp:txXfrm>
        <a:off x="3739" y="1711786"/>
        <a:ext cx="2024479" cy="1214687"/>
      </dsp:txXfrm>
    </dsp:sp>
    <dsp:sp modelId="{2A66A819-3400-4114-9E2C-6F46979B3140}">
      <dsp:nvSpPr>
        <dsp:cNvPr id="0" name=""/>
        <dsp:cNvSpPr/>
      </dsp:nvSpPr>
      <dsp:spPr>
        <a:xfrm>
          <a:off x="2230666" y="1711786"/>
          <a:ext cx="2024479" cy="1214687"/>
        </a:xfrm>
        <a:prstGeom prst="rect">
          <a:avLst/>
        </a:prstGeom>
        <a:gradFill rotWithShape="0">
          <a:gsLst>
            <a:gs pos="0">
              <a:schemeClr val="accent3">
                <a:hueOff val="0"/>
                <a:satOff val="0"/>
                <a:lumOff val="0"/>
                <a:alphaOff val="0"/>
                <a:tint val="64000"/>
                <a:lumMod val="118000"/>
              </a:schemeClr>
            </a:gs>
            <a:gs pos="100000">
              <a:schemeClr val="accent3">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baseline="0" dirty="0"/>
            <a:t>Touching knees or legs, wrestling, or tickling children or youth</a:t>
          </a:r>
          <a:endParaRPr lang="en-US" sz="1500" kern="1200" dirty="0"/>
        </a:p>
      </dsp:txBody>
      <dsp:txXfrm>
        <a:off x="2230666" y="1711786"/>
        <a:ext cx="2024479" cy="1214687"/>
      </dsp:txXfrm>
    </dsp:sp>
    <dsp:sp modelId="{D41A7F8D-802C-4965-8E39-A3124E688809}">
      <dsp:nvSpPr>
        <dsp:cNvPr id="0" name=""/>
        <dsp:cNvSpPr/>
      </dsp:nvSpPr>
      <dsp:spPr>
        <a:xfrm>
          <a:off x="4457594" y="1711786"/>
          <a:ext cx="2024479" cy="1214687"/>
        </a:xfrm>
        <a:prstGeom prst="rect">
          <a:avLst/>
        </a:prstGeom>
        <a:gradFill rotWithShape="0">
          <a:gsLst>
            <a:gs pos="0">
              <a:schemeClr val="accent4">
                <a:hueOff val="0"/>
                <a:satOff val="0"/>
                <a:lumOff val="0"/>
                <a:alphaOff val="0"/>
                <a:tint val="64000"/>
                <a:lumMod val="118000"/>
              </a:schemeClr>
            </a:gs>
            <a:gs pos="100000">
              <a:schemeClr val="accent4">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baseline="0" dirty="0"/>
            <a:t>Playing pranks that are hurtful or scary</a:t>
          </a:r>
          <a:endParaRPr lang="en-US" sz="1500" kern="1200" dirty="0"/>
        </a:p>
      </dsp:txBody>
      <dsp:txXfrm>
        <a:off x="4457594" y="1711786"/>
        <a:ext cx="2024479" cy="1214687"/>
      </dsp:txXfrm>
    </dsp:sp>
    <dsp:sp modelId="{A4B54F5F-0E10-4B6D-9D1C-A7A40DD9FEA1}">
      <dsp:nvSpPr>
        <dsp:cNvPr id="0" name=""/>
        <dsp:cNvSpPr/>
      </dsp:nvSpPr>
      <dsp:spPr>
        <a:xfrm>
          <a:off x="6684522" y="1711786"/>
          <a:ext cx="2024479" cy="1214687"/>
        </a:xfrm>
        <a:prstGeom prst="rect">
          <a:avLst/>
        </a:prstGeom>
        <a:gradFill rotWithShape="0">
          <a:gsLst>
            <a:gs pos="0">
              <a:schemeClr val="accent5">
                <a:hueOff val="0"/>
                <a:satOff val="0"/>
                <a:lumOff val="0"/>
                <a:alphaOff val="0"/>
                <a:tint val="64000"/>
                <a:lumMod val="118000"/>
              </a:schemeClr>
            </a:gs>
            <a:gs pos="100000">
              <a:schemeClr val="accent5">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baseline="0" dirty="0"/>
            <a:t>Being emotionally volatile with a child/youth</a:t>
          </a:r>
          <a:endParaRPr lang="en-US" sz="1500" kern="1200" dirty="0"/>
        </a:p>
      </dsp:txBody>
      <dsp:txXfrm>
        <a:off x="6684522" y="1711786"/>
        <a:ext cx="2024479" cy="1214687"/>
      </dsp:txXfrm>
    </dsp:sp>
    <dsp:sp modelId="{EE043D05-D7FE-459E-966A-835654CEF56A}">
      <dsp:nvSpPr>
        <dsp:cNvPr id="0" name=""/>
        <dsp:cNvSpPr/>
      </dsp:nvSpPr>
      <dsp:spPr>
        <a:xfrm>
          <a:off x="8911450" y="1711786"/>
          <a:ext cx="2024479" cy="1214687"/>
        </a:xfrm>
        <a:prstGeom prst="rect">
          <a:avLst/>
        </a:prstGeom>
        <a:gradFill rotWithShape="0">
          <a:gsLst>
            <a:gs pos="0">
              <a:schemeClr val="accent6">
                <a:hueOff val="0"/>
                <a:satOff val="0"/>
                <a:lumOff val="0"/>
                <a:alphaOff val="0"/>
                <a:tint val="64000"/>
                <a:lumMod val="118000"/>
              </a:schemeClr>
            </a:gs>
            <a:gs pos="100000">
              <a:schemeClr val="accent6">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baseline="0"/>
            <a:t>Any type of massage given by an adult to children or youth</a:t>
          </a:r>
          <a:endParaRPr lang="en-US" sz="1500" kern="1200"/>
        </a:p>
      </dsp:txBody>
      <dsp:txXfrm>
        <a:off x="8911450" y="1711786"/>
        <a:ext cx="2024479" cy="1214687"/>
      </dsp:txXfrm>
    </dsp:sp>
    <dsp:sp modelId="{301EBC40-E886-45E0-982A-6D83445E6498}">
      <dsp:nvSpPr>
        <dsp:cNvPr id="0" name=""/>
        <dsp:cNvSpPr/>
      </dsp:nvSpPr>
      <dsp:spPr>
        <a:xfrm>
          <a:off x="3739" y="3128922"/>
          <a:ext cx="2024479" cy="1214687"/>
        </a:xfrm>
        <a:prstGeom prst="rect">
          <a:avLst/>
        </a:prstGeom>
        <a:gradFill rotWithShape="0">
          <a:gsLst>
            <a:gs pos="0">
              <a:schemeClr val="accent2">
                <a:hueOff val="0"/>
                <a:satOff val="0"/>
                <a:lumOff val="0"/>
                <a:alphaOff val="0"/>
                <a:tint val="64000"/>
                <a:lumMod val="118000"/>
              </a:schemeClr>
            </a:gs>
            <a:gs pos="100000">
              <a:schemeClr val="accent2">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Allowing a child/youth to break rules of parents or organization</a:t>
          </a:r>
        </a:p>
      </dsp:txBody>
      <dsp:txXfrm>
        <a:off x="3739" y="3128922"/>
        <a:ext cx="2024479" cy="1214687"/>
      </dsp:txXfrm>
    </dsp:sp>
    <dsp:sp modelId="{47898AE5-A2AB-403F-B1D3-9CE5F4BD5DA9}">
      <dsp:nvSpPr>
        <dsp:cNvPr id="0" name=""/>
        <dsp:cNvSpPr/>
      </dsp:nvSpPr>
      <dsp:spPr>
        <a:xfrm>
          <a:off x="2230666" y="3128922"/>
          <a:ext cx="2024479" cy="1214687"/>
        </a:xfrm>
        <a:prstGeom prst="rect">
          <a:avLst/>
        </a:prstGeom>
        <a:gradFill rotWithShape="0">
          <a:gsLst>
            <a:gs pos="0">
              <a:schemeClr val="accent3">
                <a:hueOff val="0"/>
                <a:satOff val="0"/>
                <a:lumOff val="0"/>
                <a:alphaOff val="0"/>
                <a:tint val="64000"/>
                <a:lumMod val="118000"/>
              </a:schemeClr>
            </a:gs>
            <a:gs pos="100000">
              <a:schemeClr val="accent3">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baseline="0"/>
            <a:t>Comments or compliments (spoken, written or electronic) about physique or body development</a:t>
          </a:r>
          <a:endParaRPr lang="en-US" sz="1500" kern="1200"/>
        </a:p>
      </dsp:txBody>
      <dsp:txXfrm>
        <a:off x="2230666" y="3128922"/>
        <a:ext cx="2024479" cy="1214687"/>
      </dsp:txXfrm>
    </dsp:sp>
    <dsp:sp modelId="{08DD52D3-466F-4DDE-8C83-28980E60A91B}">
      <dsp:nvSpPr>
        <dsp:cNvPr id="0" name=""/>
        <dsp:cNvSpPr/>
      </dsp:nvSpPr>
      <dsp:spPr>
        <a:xfrm>
          <a:off x="4457594" y="3128922"/>
          <a:ext cx="2024479" cy="1214687"/>
        </a:xfrm>
        <a:prstGeom prst="rect">
          <a:avLst/>
        </a:prstGeom>
        <a:gradFill rotWithShape="0">
          <a:gsLst>
            <a:gs pos="0">
              <a:schemeClr val="accent4">
                <a:hueOff val="0"/>
                <a:satOff val="0"/>
                <a:lumOff val="0"/>
                <a:alphaOff val="0"/>
                <a:tint val="64000"/>
                <a:lumMod val="118000"/>
              </a:schemeClr>
            </a:gs>
            <a:gs pos="100000">
              <a:schemeClr val="accent4">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baseline="0"/>
            <a:t>Giving money or gifts to individual children or youth</a:t>
          </a:r>
          <a:endParaRPr lang="en-US" sz="1500" kern="1200"/>
        </a:p>
      </dsp:txBody>
      <dsp:txXfrm>
        <a:off x="4457594" y="3128922"/>
        <a:ext cx="2024479" cy="1214687"/>
      </dsp:txXfrm>
    </dsp:sp>
    <dsp:sp modelId="{038BC900-D210-40B3-879F-5BB1F6DAE5F7}">
      <dsp:nvSpPr>
        <dsp:cNvPr id="0" name=""/>
        <dsp:cNvSpPr/>
      </dsp:nvSpPr>
      <dsp:spPr>
        <a:xfrm>
          <a:off x="6684522" y="3128922"/>
          <a:ext cx="2024479" cy="1214687"/>
        </a:xfrm>
        <a:prstGeom prst="rect">
          <a:avLst/>
        </a:prstGeom>
        <a:gradFill rotWithShape="0">
          <a:gsLst>
            <a:gs pos="0">
              <a:schemeClr val="accent5">
                <a:hueOff val="0"/>
                <a:satOff val="0"/>
                <a:lumOff val="0"/>
                <a:alphaOff val="0"/>
                <a:tint val="64000"/>
                <a:lumMod val="118000"/>
              </a:schemeClr>
            </a:gs>
            <a:gs pos="100000">
              <a:schemeClr val="accent5">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baseline="0" dirty="0"/>
            <a:t>Putting demands on a child/youth for affection of attention</a:t>
          </a:r>
          <a:endParaRPr lang="en-US" sz="1500" kern="1200" dirty="0"/>
        </a:p>
      </dsp:txBody>
      <dsp:txXfrm>
        <a:off x="6684522" y="3128922"/>
        <a:ext cx="2024479" cy="1214687"/>
      </dsp:txXfrm>
    </dsp:sp>
    <dsp:sp modelId="{BA0F1D60-E253-4251-9928-9AE577F5798D}">
      <dsp:nvSpPr>
        <dsp:cNvPr id="0" name=""/>
        <dsp:cNvSpPr/>
      </dsp:nvSpPr>
      <dsp:spPr>
        <a:xfrm>
          <a:off x="8911450" y="3128922"/>
          <a:ext cx="2024479" cy="1214687"/>
        </a:xfrm>
        <a:prstGeom prst="rect">
          <a:avLst/>
        </a:prstGeom>
        <a:gradFill rotWithShape="0">
          <a:gsLst>
            <a:gs pos="0">
              <a:schemeClr val="accent6">
                <a:hueOff val="0"/>
                <a:satOff val="0"/>
                <a:lumOff val="0"/>
                <a:alphaOff val="0"/>
                <a:tint val="64000"/>
                <a:lumMod val="118000"/>
              </a:schemeClr>
            </a:gs>
            <a:gs pos="100000">
              <a:schemeClr val="accent6">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baseline="0"/>
            <a:t>Inappropriate interaction on social media (See Social Media Policy)</a:t>
          </a:r>
          <a:endParaRPr lang="en-US" sz="1500" kern="1200"/>
        </a:p>
      </dsp:txBody>
      <dsp:txXfrm>
        <a:off x="8911450" y="3128922"/>
        <a:ext cx="2024479" cy="121468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5B9B073-DD0B-4A9E-8EE7-221B03C55830}"/>
              </a:ext>
            </a:extLst>
          </p:cNvPr>
          <p:cNvSpPr>
            <a:spLocks noGrp="1"/>
          </p:cNvSpPr>
          <p:nvPr>
            <p:ph type="hdr" sz="quarter"/>
          </p:nvPr>
        </p:nvSpPr>
        <p:spPr>
          <a:xfrm>
            <a:off x="1" y="0"/>
            <a:ext cx="3043979" cy="466716"/>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23B1546-4D6F-4246-9896-3E5E0AFEEE13}"/>
              </a:ext>
            </a:extLst>
          </p:cNvPr>
          <p:cNvSpPr>
            <a:spLocks noGrp="1"/>
          </p:cNvSpPr>
          <p:nvPr>
            <p:ph type="dt" sz="quarter" idx="1"/>
          </p:nvPr>
        </p:nvSpPr>
        <p:spPr>
          <a:xfrm>
            <a:off x="3977531" y="0"/>
            <a:ext cx="3043979" cy="466716"/>
          </a:xfrm>
          <a:prstGeom prst="rect">
            <a:avLst/>
          </a:prstGeom>
        </p:spPr>
        <p:txBody>
          <a:bodyPr vert="horz" lIns="91440" tIns="45720" rIns="91440" bIns="45720" rtlCol="0"/>
          <a:lstStyle>
            <a:lvl1pPr algn="r">
              <a:defRPr sz="1200"/>
            </a:lvl1pPr>
          </a:lstStyle>
          <a:p>
            <a:fld id="{DDE69376-47E5-494E-A856-2E8E9547BDB7}" type="datetimeFigureOut">
              <a:rPr lang="en-US" smtClean="0"/>
              <a:t>10/23/2020</a:t>
            </a:fld>
            <a:endParaRPr lang="en-US"/>
          </a:p>
        </p:txBody>
      </p:sp>
      <p:sp>
        <p:nvSpPr>
          <p:cNvPr id="4" name="Footer Placeholder 3">
            <a:extLst>
              <a:ext uri="{FF2B5EF4-FFF2-40B4-BE49-F238E27FC236}">
                <a16:creationId xmlns:a16="http://schemas.microsoft.com/office/drawing/2014/main" id="{A15FB12A-2160-4EF0-AA9D-C3F22F1009D4}"/>
              </a:ext>
            </a:extLst>
          </p:cNvPr>
          <p:cNvSpPr>
            <a:spLocks noGrp="1"/>
          </p:cNvSpPr>
          <p:nvPr>
            <p:ph type="ftr" sz="quarter" idx="2"/>
          </p:nvPr>
        </p:nvSpPr>
        <p:spPr>
          <a:xfrm>
            <a:off x="1" y="8842384"/>
            <a:ext cx="3043979" cy="46671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95A81AC-23DE-4F4B-8460-109D81DCE039}"/>
              </a:ext>
            </a:extLst>
          </p:cNvPr>
          <p:cNvSpPr>
            <a:spLocks noGrp="1"/>
          </p:cNvSpPr>
          <p:nvPr>
            <p:ph type="sldNum" sz="quarter" idx="3"/>
          </p:nvPr>
        </p:nvSpPr>
        <p:spPr>
          <a:xfrm>
            <a:off x="3977531" y="8842384"/>
            <a:ext cx="3043979" cy="466716"/>
          </a:xfrm>
          <a:prstGeom prst="rect">
            <a:avLst/>
          </a:prstGeom>
        </p:spPr>
        <p:txBody>
          <a:bodyPr vert="horz" lIns="91440" tIns="45720" rIns="91440" bIns="45720" rtlCol="0" anchor="b"/>
          <a:lstStyle>
            <a:lvl1pPr algn="r">
              <a:defRPr sz="1200"/>
            </a:lvl1pPr>
          </a:lstStyle>
          <a:p>
            <a:fld id="{69D2F8AF-FA20-4449-A0E4-9DACAED608E5}" type="slidenum">
              <a:rPr lang="en-US" smtClean="0"/>
              <a:t>‹#›</a:t>
            </a:fld>
            <a:endParaRPr lang="en-US"/>
          </a:p>
        </p:txBody>
      </p:sp>
    </p:spTree>
    <p:extLst>
      <p:ext uri="{BB962C8B-B14F-4D97-AF65-F5344CB8AC3E}">
        <p14:creationId xmlns:p14="http://schemas.microsoft.com/office/powerpoint/2010/main" val="2028617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979" cy="46671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7531" y="0"/>
            <a:ext cx="3043979" cy="466716"/>
          </a:xfrm>
          <a:prstGeom prst="rect">
            <a:avLst/>
          </a:prstGeom>
        </p:spPr>
        <p:txBody>
          <a:bodyPr vert="horz" lIns="91440" tIns="45720" rIns="91440" bIns="45720" rtlCol="0"/>
          <a:lstStyle>
            <a:lvl1pPr algn="r">
              <a:defRPr sz="1200"/>
            </a:lvl1pPr>
          </a:lstStyle>
          <a:p>
            <a:fld id="{564497D5-5946-4048-9D44-3D84896ADFB5}" type="datetimeFigureOut">
              <a:rPr lang="en-US" smtClean="0"/>
              <a:t>10/23/2020</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2946" y="4479532"/>
            <a:ext cx="5617208" cy="366593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2384"/>
            <a:ext cx="3043979" cy="46671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7531" y="8842384"/>
            <a:ext cx="3043979" cy="466716"/>
          </a:xfrm>
          <a:prstGeom prst="rect">
            <a:avLst/>
          </a:prstGeom>
        </p:spPr>
        <p:txBody>
          <a:bodyPr vert="horz" lIns="91440" tIns="45720" rIns="91440" bIns="45720" rtlCol="0" anchor="b"/>
          <a:lstStyle>
            <a:lvl1pPr algn="r">
              <a:defRPr sz="1200"/>
            </a:lvl1pPr>
          </a:lstStyle>
          <a:p>
            <a:fld id="{64FBF19F-4C9E-4536-ACF8-311A21A1861F}" type="slidenum">
              <a:rPr lang="en-US" smtClean="0"/>
              <a:t>‹#›</a:t>
            </a:fld>
            <a:endParaRPr lang="en-US"/>
          </a:p>
        </p:txBody>
      </p:sp>
    </p:spTree>
    <p:extLst>
      <p:ext uri="{BB962C8B-B14F-4D97-AF65-F5344CB8AC3E}">
        <p14:creationId xmlns:p14="http://schemas.microsoft.com/office/powerpoint/2010/main" val="3191217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ncjrs.gov/pdffiles1/ojjdp/227763.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cdc.gov/violenceprevention/pdf/bullying-suicide-translation-final-a.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rainn.org/articles/if-you-suspect-child-being-harmed"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vmlDrawing" Target="../drawings/vmlDrawing1.vml"/><Relationship Id="rId5" Type="http://schemas.openxmlformats.org/officeDocument/2006/relationships/image" Target="../media/image23.emf"/><Relationship Id="rId4" Type="http://schemas.openxmlformats.org/officeDocument/2006/relationships/package" Target="../embeddings/Microsoft_PowerPoint_Slide.sldx"/></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centerforchildprotection.org/services/education-services/"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946" y="4479532"/>
            <a:ext cx="5617208" cy="4213618"/>
          </a:xfrm>
        </p:spPr>
        <p:txBody>
          <a:bodyPr/>
          <a:lstStyle/>
          <a:p>
            <a:r>
              <a:rPr lang="en-US" dirty="0"/>
              <a:t>After welcoming people, be sure to give trigger warning, an example of which is below.</a:t>
            </a:r>
          </a:p>
          <a:p>
            <a:endParaRPr lang="en-US" dirty="0"/>
          </a:p>
          <a:p>
            <a:r>
              <a:rPr lang="en-US" dirty="0"/>
              <a:t>****TRIGGER WARNING****Do Not Skip</a:t>
            </a:r>
          </a:p>
          <a:p>
            <a:endParaRPr lang="en-US" dirty="0"/>
          </a:p>
          <a:p>
            <a:r>
              <a:rPr lang="en-US" dirty="0">
                <a:cs typeface="Arial" panose="020B0604020202020204" pitchFamily="34" charset="0"/>
              </a:rPr>
              <a:t>This is a place and time for us to talk about our community and the work we do together to create environments that are safe for children, youth and adults. </a:t>
            </a:r>
            <a:r>
              <a:rPr lang="en-US" dirty="0"/>
              <a:t>I will do my best to make this a safe place for all of you, and I ask the group attending to also agree to make this a safe place for everyone.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Conversations about </a:t>
            </a:r>
            <a:r>
              <a:rPr lang="en-US" dirty="0"/>
              <a:t>child sexual abuse </a:t>
            </a:r>
            <a:r>
              <a:rPr lang="en-US" sz="1200" kern="1200" dirty="0">
                <a:solidFill>
                  <a:schemeClr val="tx1"/>
                </a:solidFill>
                <a:effectLst/>
                <a:latin typeface="+mn-lt"/>
                <a:ea typeface="+mn-ea"/>
                <a:cs typeface="+mn-cs"/>
              </a:rPr>
              <a:t>can bring up emotions that are distressing and may be difficult to manage in the moment.  If this is </a:t>
            </a:r>
            <a:r>
              <a:rPr lang="en-US" dirty="0"/>
              <a:t>the case, we want you to know that you are free </a:t>
            </a:r>
            <a:r>
              <a:rPr lang="en-US" sz="1200" kern="1200" dirty="0">
                <a:solidFill>
                  <a:schemeClr val="tx1"/>
                </a:solidFill>
                <a:effectLst/>
                <a:latin typeface="+mn-lt"/>
                <a:ea typeface="+mn-ea"/>
                <a:cs typeface="+mn-cs"/>
              </a:rPr>
              <a:t>to participate to the extent that you feel comfortable. </a:t>
            </a:r>
            <a:r>
              <a:rPr lang="en-US" sz="1200" kern="1200" dirty="0">
                <a:solidFill>
                  <a:schemeClr val="tx1"/>
                </a:solidFill>
                <a:latin typeface="+mn-lt"/>
                <a:ea typeface="+mn-ea"/>
                <a:cs typeface="+mn-cs"/>
              </a:rPr>
              <a:t>We trust that you know how best to care for yourself. </a:t>
            </a:r>
            <a:r>
              <a:rPr lang="en-US" sz="1200" kern="1200" dirty="0">
                <a:solidFill>
                  <a:schemeClr val="tx1"/>
                </a:solidFill>
                <a:latin typeface="+mn-lt"/>
                <a:ea typeface="+mn-ea"/>
                <a:cs typeface="Arial" panose="020B0604020202020204" pitchFamily="34" charset="0"/>
              </a:rPr>
              <a:t> </a:t>
            </a:r>
            <a:endParaRPr lang="en-US"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cs typeface="Arial" panose="020B0604020202020204" pitchFamily="34" charset="0"/>
            </a:endParaRPr>
          </a:p>
          <a:p>
            <a:pPr algn="just"/>
            <a:r>
              <a:rPr lang="en-US" dirty="0">
                <a:cs typeface="Arial" panose="020B0604020202020204" pitchFamily="34" charset="0"/>
              </a:rPr>
              <a:t>Sometime people choose to share personal experience.  This is not a requirement to participate or an expectation of the training.  If you choose to share a relevant, personal experience, please know that you can count on respectful listening and confidentiality.  Any personal story shared here is private and not for use in future trainings.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Arial" panose="020B0604020202020204" pitchFamily="34" charset="0"/>
            </a:endParaRPr>
          </a:p>
          <a:p>
            <a:endParaRPr lang="en-US" dirty="0"/>
          </a:p>
          <a:p>
            <a:r>
              <a:rPr lang="en-US" dirty="0"/>
              <a:t> </a:t>
            </a:r>
          </a:p>
        </p:txBody>
      </p:sp>
      <p:sp>
        <p:nvSpPr>
          <p:cNvPr id="4" name="Slide Number Placeholder 3"/>
          <p:cNvSpPr>
            <a:spLocks noGrp="1"/>
          </p:cNvSpPr>
          <p:nvPr>
            <p:ph type="sldNum" sz="quarter" idx="5"/>
          </p:nvPr>
        </p:nvSpPr>
        <p:spPr/>
        <p:txBody>
          <a:bodyPr/>
          <a:lstStyle/>
          <a:p>
            <a:fld id="{64FBF19F-4C9E-4536-ACF8-311A21A1861F}" type="slidenum">
              <a:rPr lang="en-US" smtClean="0"/>
              <a:t>1</a:t>
            </a:fld>
            <a:endParaRPr lang="en-US" dirty="0"/>
          </a:p>
        </p:txBody>
      </p:sp>
    </p:spTree>
    <p:extLst>
      <p:ext uri="{BB962C8B-B14F-4D97-AF65-F5344CB8AC3E}">
        <p14:creationId xmlns:p14="http://schemas.microsoft.com/office/powerpoint/2010/main" val="3954969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Some boundary violations are observable – Some are more subtle</a:t>
            </a:r>
          </a:p>
          <a:p>
            <a:pPr marL="0" indent="0">
              <a:buNone/>
            </a:pPr>
            <a:endParaRPr lang="en-US" b="1" dirty="0"/>
          </a:p>
          <a:p>
            <a:pPr marL="171450" indent="-171450">
              <a:buFont typeface="Arial" panose="020B0604020202020204" pitchFamily="34" charset="0"/>
              <a:buChar char="•"/>
            </a:pPr>
            <a:r>
              <a:rPr lang="en-US" dirty="0"/>
              <a:t>Identify a physical boundary violation from the list above. </a:t>
            </a:r>
          </a:p>
          <a:p>
            <a:pPr lvl="1"/>
            <a:r>
              <a:rPr lang="en-US" dirty="0"/>
              <a:t>What do you think an offender gains by violating a child’s physical boundaries?</a:t>
            </a:r>
          </a:p>
          <a:p>
            <a:pPr lvl="2"/>
            <a:r>
              <a:rPr lang="en-US" dirty="0"/>
              <a:t>Desensitizes child and adults to greater physical interaction</a:t>
            </a:r>
          </a:p>
          <a:p>
            <a:pPr lvl="2"/>
            <a:r>
              <a:rPr lang="en-US" dirty="0"/>
              <a:t>Child and adults may begin to believe the greater physical interaction is harmless</a:t>
            </a:r>
          </a:p>
          <a:p>
            <a:endParaRPr lang="en-US" dirty="0"/>
          </a:p>
          <a:p>
            <a:pPr marL="171450" indent="-171450">
              <a:buFont typeface="Arial" panose="020B0604020202020204" pitchFamily="34" charset="0"/>
              <a:buChar char="•"/>
            </a:pPr>
            <a:r>
              <a:rPr lang="en-US" dirty="0"/>
              <a:t>Identify an emotional boundary violation from the list above.</a:t>
            </a:r>
          </a:p>
          <a:p>
            <a:pPr lvl="1"/>
            <a:r>
              <a:rPr lang="en-US" dirty="0"/>
              <a:t>What does an offender gain by violating a child’s emotional boundaries? </a:t>
            </a:r>
          </a:p>
          <a:p>
            <a:pPr lvl="2"/>
            <a:r>
              <a:rPr lang="en-US" dirty="0"/>
              <a:t>Make the child believe they are the most special person in their lives</a:t>
            </a:r>
          </a:p>
          <a:p>
            <a:pPr lvl="2"/>
            <a:r>
              <a:rPr lang="en-US" dirty="0"/>
              <a:t>Create an emotional dependence (from video: children will often be made to believe that the offender cares deeply for them and that they are very special.  Plays part in controlling child’s emotional life and minimizing chances that offender will be caught.</a:t>
            </a:r>
          </a:p>
          <a:p>
            <a:pPr marL="685800" lvl="1" indent="-228600">
              <a:buAutoNum type="arabicPeriod"/>
            </a:pPr>
            <a:endParaRPr lang="en-US" dirty="0"/>
          </a:p>
          <a:p>
            <a:pPr marL="171450" indent="-171450">
              <a:buFont typeface="Arial" panose="020B0604020202020204" pitchFamily="34" charset="0"/>
              <a:buChar char="•"/>
            </a:pPr>
            <a:r>
              <a:rPr lang="en-US" dirty="0"/>
              <a:t>Identify a behavioral boundary violation from the list above.</a:t>
            </a:r>
          </a:p>
          <a:p>
            <a:pPr lvl="1"/>
            <a:r>
              <a:rPr lang="en-US" dirty="0"/>
              <a:t>What does an offender gain by violating child’s behavioral boundaries?</a:t>
            </a:r>
          </a:p>
          <a:p>
            <a:pPr lvl="2"/>
            <a:r>
              <a:rPr lang="en-US" dirty="0"/>
              <a:t>In getting child to break rules, they gain control of narrative – “you will get in trouble if you tell”</a:t>
            </a:r>
          </a:p>
          <a:p>
            <a:pPr marL="914400" lvl="2" indent="0">
              <a:buNone/>
            </a:pPr>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10</a:t>
            </a:fld>
            <a:endParaRPr lang="en-US"/>
          </a:p>
        </p:txBody>
      </p:sp>
    </p:spTree>
    <p:extLst>
      <p:ext uri="{BB962C8B-B14F-4D97-AF65-F5344CB8AC3E}">
        <p14:creationId xmlns:p14="http://schemas.microsoft.com/office/powerpoint/2010/main" val="3672490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946" y="4479533"/>
            <a:ext cx="5617208" cy="3604018"/>
          </a:xfrm>
        </p:spPr>
        <p:txBody>
          <a:bodyPr/>
          <a:lstStyle/>
          <a:p>
            <a:r>
              <a:rPr lang="en-US" dirty="0"/>
              <a:t>Review scenario and discuss answers. </a:t>
            </a:r>
          </a:p>
          <a:p>
            <a:pPr marL="171450" indent="-171450">
              <a:buFont typeface="Arial" panose="020B0604020202020204" pitchFamily="34" charset="0"/>
              <a:buChar char="•"/>
            </a:pPr>
            <a:r>
              <a:rPr lang="en-US" dirty="0"/>
              <a:t>Teachers often tutor or work with children on projects after class.  Why is this a problem?  What questions would you have?  </a:t>
            </a:r>
          </a:p>
          <a:p>
            <a:endParaRPr lang="en-US" dirty="0"/>
          </a:p>
          <a:p>
            <a:r>
              <a:rPr lang="en-US" dirty="0"/>
              <a:t>Possible responses:</a:t>
            </a:r>
          </a:p>
          <a:p>
            <a:pPr marL="228600" indent="-228600">
              <a:buAutoNum type="arabicPeriod"/>
            </a:pPr>
            <a:r>
              <a:rPr lang="en-US" dirty="0"/>
              <a:t>Is it in alignment with the school’s policies?</a:t>
            </a:r>
          </a:p>
          <a:p>
            <a:pPr marL="228600" indent="-228600">
              <a:buAutoNum type="arabicPeriod"/>
            </a:pPr>
            <a:r>
              <a:rPr lang="en-US" dirty="0"/>
              <a:t>How are children selected for tutoring?</a:t>
            </a:r>
          </a:p>
          <a:p>
            <a:pPr marL="228600" indent="-228600">
              <a:buAutoNum type="arabicPeriod"/>
            </a:pPr>
            <a:r>
              <a:rPr lang="en-US" dirty="0"/>
              <a:t>Who knows they are being tutored? Is the administration aware?  </a:t>
            </a:r>
          </a:p>
          <a:p>
            <a:pPr marL="228600" indent="-228600">
              <a:buFontTx/>
              <a:buAutoNum type="arabicPeriod"/>
            </a:pPr>
            <a:r>
              <a:rPr lang="en-US" dirty="0"/>
              <a:t>Are the parents aware and is there an agreement that the child needs tutoring?</a:t>
            </a:r>
          </a:p>
          <a:p>
            <a:pPr marL="228600" indent="-228600">
              <a:buFontTx/>
              <a:buAutoNum type="arabicPeriod"/>
            </a:pPr>
            <a:r>
              <a:rPr lang="en-US" dirty="0"/>
              <a:t>Is there opportunity for casual monitoring exist?</a:t>
            </a:r>
          </a:p>
          <a:p>
            <a:endParaRPr lang="en-US" dirty="0"/>
          </a:p>
          <a:p>
            <a:r>
              <a:rPr lang="en-US" b="1" dirty="0"/>
              <a:t>This scenario is based on an actual situation</a:t>
            </a:r>
            <a:r>
              <a:rPr lang="en-US" dirty="0"/>
              <a:t>.  The teacher who invited children back into the classroom after school was sexually molesting the children.  Many teachers voiced admiration for the teacher who was spending so much free time with children who needed extra help or attention.  Some expressed concern about their own lack of extra effort, knowing that they needed that time after school to prepare for the next day.  No one was familiar with the process of grooming.</a:t>
            </a:r>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11</a:t>
            </a:fld>
            <a:endParaRPr lang="en-US"/>
          </a:p>
        </p:txBody>
      </p:sp>
    </p:spTree>
    <p:extLst>
      <p:ext uri="{BB962C8B-B14F-4D97-AF65-F5344CB8AC3E}">
        <p14:creationId xmlns:p14="http://schemas.microsoft.com/office/powerpoint/2010/main" val="2742368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946" y="4479533"/>
            <a:ext cx="5617208" cy="2232418"/>
          </a:xfrm>
        </p:spPr>
        <p:txBody>
          <a:bodyPr/>
          <a:lstStyle/>
          <a:p>
            <a:pPr marL="171450" indent="-171450">
              <a:buFont typeface="Arial" panose="020B0604020202020204" pitchFamily="34" charset="0"/>
              <a:buChar char="•"/>
            </a:pPr>
            <a:r>
              <a:rPr lang="en-US" dirty="0"/>
              <a:t>Let people know that it’s not possible, in the time allotted for the training, to cover all sections of this policy in depth.  Remind them they need to spend additional time with the policies to familiarize themselves with those sections we don’t cover in full.</a:t>
            </a:r>
          </a:p>
          <a:p>
            <a:endParaRPr lang="en-US" dirty="0"/>
          </a:p>
          <a:p>
            <a:pPr marL="171450" indent="-171450">
              <a:buFont typeface="Arial" panose="020B0604020202020204" pitchFamily="34" charset="0"/>
              <a:buChar char="•"/>
            </a:pPr>
            <a:r>
              <a:rPr lang="en-US" dirty="0"/>
              <a:t>For example; someone responsible for putting together a mission trip needs to know the requirements for travel and overnight trips.</a:t>
            </a:r>
          </a:p>
          <a:p>
            <a:endParaRPr lang="en-US" dirty="0"/>
          </a:p>
          <a:p>
            <a:pPr marL="171450" indent="-171450">
              <a:buFont typeface="Arial" panose="020B0604020202020204" pitchFamily="34" charset="0"/>
              <a:buChar char="•"/>
            </a:pPr>
            <a:r>
              <a:rPr lang="en-US" dirty="0"/>
              <a:t>Remind them that the Safeguarding Team is available to discuss any policy questions.  </a:t>
            </a:r>
          </a:p>
        </p:txBody>
      </p:sp>
      <p:sp>
        <p:nvSpPr>
          <p:cNvPr id="4" name="Slide Number Placeholder 3"/>
          <p:cNvSpPr>
            <a:spLocks noGrp="1"/>
          </p:cNvSpPr>
          <p:nvPr>
            <p:ph type="sldNum" sz="quarter" idx="5"/>
          </p:nvPr>
        </p:nvSpPr>
        <p:spPr/>
        <p:txBody>
          <a:bodyPr/>
          <a:lstStyle/>
          <a:p>
            <a:fld id="{64FBF19F-4C9E-4536-ACF8-311A21A1861F}" type="slidenum">
              <a:rPr lang="en-US" smtClean="0"/>
              <a:t>12</a:t>
            </a:fld>
            <a:endParaRPr lang="en-US"/>
          </a:p>
        </p:txBody>
      </p:sp>
    </p:spTree>
    <p:extLst>
      <p:ext uri="{BB962C8B-B14F-4D97-AF65-F5344CB8AC3E}">
        <p14:creationId xmlns:p14="http://schemas.microsoft.com/office/powerpoint/2010/main" val="2585659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946" y="4479532"/>
            <a:ext cx="5617208" cy="4362852"/>
          </a:xfrm>
        </p:spPr>
        <p:txBody>
          <a:bodyPr/>
          <a:lstStyle/>
          <a:p>
            <a:pPr marL="171450" indent="-171450">
              <a:buFont typeface="Arial" panose="020B0604020202020204" pitchFamily="34" charset="0"/>
              <a:buChar char="•"/>
            </a:pPr>
            <a:r>
              <a:rPr lang="en-US" dirty="0"/>
              <a:t>This section provides a common understanding of how specific definition &amp; terms are used.</a:t>
            </a:r>
          </a:p>
          <a:p>
            <a:endParaRPr lang="en-US" dirty="0"/>
          </a:p>
          <a:p>
            <a:pPr marL="171450" indent="-171450">
              <a:buFont typeface="Arial" panose="020B0604020202020204" pitchFamily="34" charset="0"/>
              <a:buChar char="•"/>
            </a:pPr>
            <a:r>
              <a:rPr lang="en-US" dirty="0"/>
              <a:t>Policies require that adults supervise children and youth activities, which means we must define “adult” Go over definition. </a:t>
            </a:r>
          </a:p>
          <a:p>
            <a:r>
              <a:rPr lang="en-US" dirty="0"/>
              <a:t> </a:t>
            </a:r>
          </a:p>
          <a:p>
            <a:pPr marL="171450" indent="-171450">
              <a:buFont typeface="Arial" panose="020B0604020202020204" pitchFamily="34" charset="0"/>
              <a:buChar char="•"/>
            </a:pPr>
            <a:r>
              <a:rPr lang="en-US" dirty="0"/>
              <a:t>Read definition of Personnel: Ask participants to find themselves on list.</a:t>
            </a:r>
          </a:p>
          <a:p>
            <a:r>
              <a:rPr lang="en-US" dirty="0"/>
              <a:t>   	Any surprises? (talk about key holders)</a:t>
            </a:r>
          </a:p>
          <a:p>
            <a:pPr marL="17145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Suggest they read section for themselves later.</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Terms aid understanding. </a:t>
            </a:r>
          </a:p>
          <a:p>
            <a:pPr marL="628650" lvl="1" indent="-171450">
              <a:buFont typeface="Arial" panose="020B0604020202020204" pitchFamily="34" charset="0"/>
              <a:buChar char="•"/>
            </a:pPr>
            <a:r>
              <a:rPr lang="en-US" dirty="0"/>
              <a:t>Mention that Gender </a:t>
            </a:r>
            <a:r>
              <a:rPr lang="en-US" kern="1200" dirty="0">
                <a:solidFill>
                  <a:schemeClr val="tx1"/>
                </a:solidFill>
                <a:effectLst/>
                <a:latin typeface="+mn-lt"/>
                <a:ea typeface="+mn-ea"/>
                <a:cs typeface="+mn-cs"/>
              </a:rPr>
              <a:t>is defined and discussed</a:t>
            </a:r>
            <a:r>
              <a:rPr lang="en-US" dirty="0"/>
              <a:t> (e.g., cisgender and non-binary) </a:t>
            </a:r>
          </a:p>
          <a:p>
            <a:pPr marL="628650" lvl="1" indent="-171450">
              <a:buFont typeface="Arial" panose="020B0604020202020204" pitchFamily="34" charset="0"/>
              <a:buChar char="•"/>
            </a:pPr>
            <a:r>
              <a:rPr lang="en-US" kern="1200" dirty="0">
                <a:solidFill>
                  <a:schemeClr val="tx1"/>
                </a:solidFill>
                <a:effectLst/>
                <a:latin typeface="+mn-lt"/>
                <a:ea typeface="+mn-ea"/>
                <a:cs typeface="+mn-cs"/>
              </a:rPr>
              <a:t>Roles are defined, including “Responsible Person.” (Discuss)</a:t>
            </a:r>
          </a:p>
          <a:p>
            <a:pPr marL="628650" lvl="1" indent="-171450">
              <a:buFont typeface="Arial" panose="020B0604020202020204" pitchFamily="34" charset="0"/>
              <a:buChar char="•"/>
            </a:pPr>
            <a:r>
              <a:rPr lang="en-US" dirty="0"/>
              <a:t>Activities are classified, like offsite, overnight, and travel, which affects level of supervision and monitoring required</a:t>
            </a:r>
          </a:p>
          <a:p>
            <a:pPr lvl="1"/>
            <a:endParaRPr lang="en-US"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dirty="0"/>
              <a:t>Read the definition of abuse, page 7:  Sexual abuse covers range of behaviors that may or may not involve physical contact.  What are some examples of sexual abuse:  Possible answers: inappropriate touching, exposure to child, anything done to sexually stimulate the adult</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13</a:t>
            </a:fld>
            <a:endParaRPr lang="en-US" dirty="0"/>
          </a:p>
        </p:txBody>
      </p:sp>
    </p:spTree>
    <p:extLst>
      <p:ext uri="{BB962C8B-B14F-4D97-AF65-F5344CB8AC3E}">
        <p14:creationId xmlns:p14="http://schemas.microsoft.com/office/powerpoint/2010/main" val="2436473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946" y="4479532"/>
            <a:ext cx="5617208" cy="2918217"/>
          </a:xfrm>
        </p:spPr>
        <p:txBody>
          <a:bodyPr/>
          <a:lstStyle/>
          <a:p>
            <a:pPr marL="171450" indent="-171450">
              <a:buFont typeface="Arial" panose="020B0604020202020204" pitchFamily="34" charset="0"/>
              <a:buChar char="•"/>
            </a:pPr>
            <a:r>
              <a:rPr lang="en-US" dirty="0"/>
              <a:t>Section describes how we create safe and healthy environments</a:t>
            </a:r>
          </a:p>
          <a:p>
            <a:endParaRPr lang="en-US" dirty="0"/>
          </a:p>
          <a:p>
            <a:pPr marL="171450" indent="-171450">
              <a:buFont typeface="Arial" panose="020B0604020202020204" pitchFamily="34" charset="0"/>
              <a:buChar char="•"/>
            </a:pPr>
            <a:r>
              <a:rPr lang="en-US" dirty="0"/>
              <a:t>Won’t cover every section.  Up to participants to review, especially if leaders.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Everyone MUST understand Behavioral Standards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Spend some time on Behavioral Standards </a:t>
            </a:r>
            <a:r>
              <a:rPr lang="en-US" dirty="0"/>
              <a:t>(including not being under the influence of alcohol, etc.)</a:t>
            </a:r>
          </a:p>
          <a:p>
            <a:pPr marL="171450" indent="-171450">
              <a:buFont typeface="Arial" panose="020B0604020202020204" pitchFamily="34" charset="0"/>
              <a:buChar char="•"/>
            </a:pPr>
            <a:endParaRPr lang="en-US" b="1" dirty="0"/>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Leaders need to review sections on basic needs and first aid and medications</a:t>
            </a:r>
            <a:r>
              <a:rPr lang="en-US" dirty="0"/>
              <a:t> as they concern their programs</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Policies </a:t>
            </a:r>
            <a:r>
              <a:rPr lang="en-US" dirty="0"/>
              <a:t>aren’t focused only on preventing sexual abuse but on overall care of children</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proper</a:t>
            </a:r>
            <a:r>
              <a:rPr lang="en-US" dirty="0"/>
              <a:t>ly addressed, all the above constitutes safe environment.</a:t>
            </a:r>
            <a:endParaRPr lang="en-US" sz="1200" kern="1200" dirty="0">
              <a:solidFill>
                <a:schemeClr val="tx1"/>
              </a:solidFill>
              <a:effectLst/>
              <a:latin typeface="+mn-lt"/>
              <a:ea typeface="+mn-ea"/>
              <a:cs typeface="+mn-cs"/>
            </a:endParaRPr>
          </a:p>
          <a:p>
            <a:pPr marL="0" indent="0">
              <a:buNone/>
            </a:pPr>
            <a:endParaRPr lang="en-US"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14</a:t>
            </a:fld>
            <a:endParaRPr lang="en-US"/>
          </a:p>
        </p:txBody>
      </p:sp>
    </p:spTree>
    <p:extLst>
      <p:ext uri="{BB962C8B-B14F-4D97-AF65-F5344CB8AC3E}">
        <p14:creationId xmlns:p14="http://schemas.microsoft.com/office/powerpoint/2010/main" val="363935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6755" y="4479531"/>
            <a:ext cx="5617208" cy="1699019"/>
          </a:xfrm>
        </p:spPr>
        <p:txBody>
          <a:bodyPr/>
          <a:lstStyle/>
          <a:p>
            <a:pPr marL="171450" indent="-171450">
              <a:buFont typeface="Arial" panose="020B0604020202020204" pitchFamily="34" charset="0"/>
              <a:buChar char="•"/>
            </a:pPr>
            <a:r>
              <a:rPr lang="en-US" dirty="0"/>
              <a:t>Have participants reflect on their own childhoods and what made them feel safe.  </a:t>
            </a:r>
          </a:p>
          <a:p>
            <a:r>
              <a:rPr lang="en-US" dirty="0"/>
              <a:t>	 Goal is to achieve that sense for children in our care.</a:t>
            </a:r>
          </a:p>
          <a:p>
            <a:endParaRPr lang="en-US" dirty="0"/>
          </a:p>
          <a:p>
            <a:pPr marL="171450" indent="-171450">
              <a:buFont typeface="Arial" panose="020B0604020202020204" pitchFamily="34" charset="0"/>
              <a:buChar char="•"/>
            </a:pPr>
            <a:r>
              <a:rPr lang="en-US" dirty="0"/>
              <a:t>Consider the vulnerability of children in their care</a:t>
            </a:r>
          </a:p>
          <a:p>
            <a:endParaRPr lang="en-US" dirty="0"/>
          </a:p>
          <a:p>
            <a:pPr marL="171450" indent="-171450">
              <a:buFont typeface="Arial" panose="020B0604020202020204" pitchFamily="34" charset="0"/>
              <a:buChar char="•"/>
            </a:pPr>
            <a:r>
              <a:rPr lang="en-US" dirty="0"/>
              <a:t>Why are some more vulnerable than others (minority in group, </a:t>
            </a:r>
            <a:r>
              <a:rPr lang="en-US" dirty="0">
                <a:latin typeface="Calibri" panose="020F0502020204030204" pitchFamily="34" charset="0"/>
                <a:ea typeface="Calibri" panose="020F0502020204030204" pitchFamily="34" charset="0"/>
                <a:cs typeface="Calibri" panose="020F0502020204030204" pitchFamily="34" charset="0"/>
              </a:rPr>
              <a:t>gender identity or sexual orientation, disability, family issues, socio-economic status)</a:t>
            </a:r>
          </a:p>
          <a:p>
            <a:endParaRPr lang="en-US" dirty="0"/>
          </a:p>
          <a:p>
            <a:pPr marL="171450" indent="-171450">
              <a:buFont typeface="Arial" panose="020B0604020202020204" pitchFamily="34" charset="0"/>
              <a:buChar char="•"/>
            </a:pPr>
            <a:r>
              <a:rPr lang="en-US" dirty="0"/>
              <a:t>What do they need to feel safe?</a:t>
            </a:r>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15</a:t>
            </a:fld>
            <a:endParaRPr lang="en-US"/>
          </a:p>
        </p:txBody>
      </p:sp>
    </p:spTree>
    <p:extLst>
      <p:ext uri="{BB962C8B-B14F-4D97-AF65-F5344CB8AC3E}">
        <p14:creationId xmlns:p14="http://schemas.microsoft.com/office/powerpoint/2010/main" val="28342820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946" y="4479532"/>
            <a:ext cx="5617208" cy="3141662"/>
          </a:xfrm>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Read first paragraph on Page 9 of policies. We accept limitations so that our behaviors and interactions are defined, consistent, and identifiable as those that are healthy rather than harmful.</a:t>
            </a:r>
          </a:p>
          <a:p>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dirty="0"/>
              <a:t>R</a:t>
            </a:r>
            <a:r>
              <a:rPr lang="en-US" sz="1200" kern="1200" dirty="0">
                <a:solidFill>
                  <a:schemeClr val="tx1"/>
                </a:solidFill>
                <a:effectLst/>
                <a:latin typeface="+mn-lt"/>
                <a:ea typeface="+mn-ea"/>
                <a:cs typeface="+mn-cs"/>
              </a:rPr>
              <a:t>ead A.1 on page 9.  </a:t>
            </a:r>
            <a:r>
              <a:rPr lang="en-US" dirty="0"/>
              <a:t>What stands out? Some life situations create greater vulnerability.   </a:t>
            </a:r>
          </a:p>
          <a:p>
            <a:pPr marL="17145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Discuss: What message do we send to children when our behavior is consistent with the standards?</a:t>
            </a:r>
          </a:p>
          <a:p>
            <a:pPr marL="628650" lvl="1" indent="-171450">
              <a:buFont typeface="Arial" panose="020B0604020202020204" pitchFamily="34" charset="0"/>
              <a:buChar char="•"/>
            </a:pPr>
            <a:r>
              <a:rPr lang="en-US" dirty="0"/>
              <a:t>Let them know the behavior that is appropriate in THIS environment (v. at home, etc.)</a:t>
            </a:r>
          </a:p>
          <a:p>
            <a:pPr marL="628650" lvl="1" indent="-171450">
              <a:buFont typeface="Arial" panose="020B0604020202020204" pitchFamily="34" charset="0"/>
              <a:buChar char="•"/>
            </a:pPr>
            <a:r>
              <a:rPr lang="en-US" kern="1200" dirty="0">
                <a:solidFill>
                  <a:schemeClr val="tx1"/>
                </a:solidFill>
                <a:effectLst/>
                <a:latin typeface="+mn-lt"/>
                <a:ea typeface="+mn-ea"/>
                <a:cs typeface="+mn-cs"/>
              </a:rPr>
              <a:t>Communicate what trusted adults look like and how they behave.</a:t>
            </a:r>
          </a:p>
          <a:p>
            <a:pPr lvl="1"/>
            <a:endParaRPr lang="en-US"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Discuss:  What message do we send to children when our behavior is inconsistent with the standards?   </a:t>
            </a:r>
          </a:p>
          <a:p>
            <a:pPr marL="628650" lvl="1" indent="-171450">
              <a:buFont typeface="Arial" panose="020B0604020202020204" pitchFamily="34" charset="0"/>
              <a:buChar char="•"/>
            </a:pPr>
            <a:r>
              <a:rPr lang="en-US" kern="1200" dirty="0">
                <a:solidFill>
                  <a:schemeClr val="tx1"/>
                </a:solidFill>
                <a:effectLst/>
                <a:latin typeface="+mn-lt"/>
                <a:ea typeface="+mn-ea"/>
                <a:cs typeface="+mn-cs"/>
              </a:rPr>
              <a:t>Create confusion about how adults are supposed to act </a:t>
            </a:r>
          </a:p>
          <a:p>
            <a:pPr marL="628650" lvl="1" indent="-171450">
              <a:buFont typeface="Arial" panose="020B0604020202020204" pitchFamily="34" charset="0"/>
              <a:buChar char="•"/>
            </a:pPr>
            <a:r>
              <a:rPr lang="en-US" dirty="0"/>
              <a:t>Communicate that it’s okay to operate outside of boundaries</a:t>
            </a:r>
            <a:endParaRPr lang="en-US"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16</a:t>
            </a:fld>
            <a:endParaRPr lang="en-US"/>
          </a:p>
        </p:txBody>
      </p:sp>
    </p:spTree>
    <p:extLst>
      <p:ext uri="{BB962C8B-B14F-4D97-AF65-F5344CB8AC3E}">
        <p14:creationId xmlns:p14="http://schemas.microsoft.com/office/powerpoint/2010/main" val="3701541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946" y="4479533"/>
            <a:ext cx="5617208" cy="2918218"/>
          </a:xfrm>
        </p:spPr>
        <p:txBody>
          <a:bodyPr/>
          <a:lstStyle/>
          <a:p>
            <a:pPr marL="171450" indent="-171450">
              <a:buFont typeface="Arial" panose="020B0604020202020204" pitchFamily="34" charset="0"/>
              <a:buChar char="•"/>
            </a:pPr>
            <a:r>
              <a:rPr lang="en-US" dirty="0"/>
              <a:t>Have a participant read the section. Discuss some are all of questions below (as time permits)</a:t>
            </a:r>
          </a:p>
          <a:p>
            <a:pPr marL="628650" lvl="1" indent="-171450">
              <a:buFont typeface="Arial" panose="020B0604020202020204" pitchFamily="34" charset="0"/>
              <a:buChar char="•"/>
            </a:pPr>
            <a:r>
              <a:rPr lang="en-US" dirty="0"/>
              <a:t>What other ways do you have of showing affection to a child?</a:t>
            </a:r>
          </a:p>
          <a:p>
            <a:pPr marL="628650" lvl="1" indent="-171450">
              <a:buFont typeface="Arial" panose="020B0604020202020204" pitchFamily="34" charset="0"/>
              <a:buChar char="•"/>
            </a:pPr>
            <a:r>
              <a:rPr lang="en-US" dirty="0"/>
              <a:t>How do you show affection in a virtual setting? (Zoom class, tutoring, mentoring, etc.)</a:t>
            </a:r>
          </a:p>
          <a:p>
            <a:pPr marL="628650" lvl="1" indent="-171450">
              <a:buFont typeface="Arial" panose="020B0604020202020204" pitchFamily="34" charset="0"/>
              <a:buChar char="•"/>
            </a:pPr>
            <a:r>
              <a:rPr lang="en-US" dirty="0"/>
              <a:t>When is “appropriate affection not appropriate?  Answer:  When it isn’t wanted.</a:t>
            </a:r>
          </a:p>
          <a:p>
            <a:pPr marL="628650" lvl="1" indent="-171450">
              <a:buFont typeface="Arial" panose="020B0604020202020204" pitchFamily="34" charset="0"/>
              <a:buChar char="•"/>
            </a:pPr>
            <a:r>
              <a:rPr lang="en-US" dirty="0"/>
              <a:t>How do we know when a child does not want to be touched to show affection?  Answer:  may say something or show us in their body language (demonstrate)</a:t>
            </a:r>
          </a:p>
          <a:p>
            <a:pPr lvl="1"/>
            <a:endParaRPr lang="en-US" dirty="0"/>
          </a:p>
          <a:p>
            <a:pPr marL="171450" indent="-171450">
              <a:buFont typeface="Arial" panose="020B0604020202020204" pitchFamily="34" charset="0"/>
              <a:buChar char="•"/>
            </a:pPr>
            <a:r>
              <a:rPr lang="en-US" dirty="0"/>
              <a:t>Because of the power imbalance between children and adults and because children typically want to please, they may be reluctant to say no.  It’s up to adults to be aware of what a child is communicating, whether by words, body language, reluctance, or resistance. </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17</a:t>
            </a:fld>
            <a:endParaRPr lang="en-US"/>
          </a:p>
        </p:txBody>
      </p:sp>
    </p:spTree>
    <p:extLst>
      <p:ext uri="{BB962C8B-B14F-4D97-AF65-F5344CB8AC3E}">
        <p14:creationId xmlns:p14="http://schemas.microsoft.com/office/powerpoint/2010/main" val="36940646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a:xfrm>
            <a:off x="591344" y="8161337"/>
            <a:ext cx="5840411" cy="4724400"/>
          </a:xfrm>
        </p:spPr>
        <p:txBody>
          <a:bodyPr/>
          <a:lstStyle/>
          <a:p>
            <a:fld id="{64FBF19F-4C9E-4536-ACF8-311A21A1861F}" type="slidenum">
              <a:rPr lang="en-US" smtClean="0"/>
              <a:t>18</a:t>
            </a:fld>
            <a:endParaRPr lang="en-US" dirty="0"/>
          </a:p>
        </p:txBody>
      </p:sp>
      <p:sp>
        <p:nvSpPr>
          <p:cNvPr id="7" name="Notes Placeholder 6">
            <a:extLst>
              <a:ext uri="{FF2B5EF4-FFF2-40B4-BE49-F238E27FC236}">
                <a16:creationId xmlns:a16="http://schemas.microsoft.com/office/drawing/2014/main" id="{A974BBA9-9195-4B98-A6D5-6DE462892358}"/>
              </a:ext>
            </a:extLst>
          </p:cNvPr>
          <p:cNvSpPr>
            <a:spLocks noGrp="1"/>
          </p:cNvSpPr>
          <p:nvPr>
            <p:ph type="body" sz="quarter" idx="3"/>
          </p:nvPr>
        </p:nvSpPr>
        <p:spPr>
          <a:xfrm>
            <a:off x="702945" y="4340225"/>
            <a:ext cx="5728810" cy="3665931"/>
          </a:xfrm>
        </p:spPr>
        <p:txBody>
          <a:bodyPr/>
          <a:lstStyle/>
          <a:p>
            <a:pPr marL="171450" indent="-171450">
              <a:spcAft>
                <a:spcPts val="800"/>
              </a:spcAft>
              <a:buFont typeface="Arial" panose="020B0604020202020204" pitchFamily="34" charset="0"/>
              <a:buChar char="•"/>
            </a:pPr>
            <a:r>
              <a:rPr lang="en-US" sz="1100" dirty="0">
                <a:latin typeface="Calibri" panose="020F0502020204030204" pitchFamily="34" charset="0"/>
                <a:ea typeface="Calibri" panose="020F0502020204030204" pitchFamily="34" charset="0"/>
                <a:cs typeface="Calibri" panose="020F0502020204030204" pitchFamily="34" charset="0"/>
              </a:rPr>
              <a:t>Curiosity about sexuality and their bodies is part of a child’s development</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sz="1100" dirty="0">
                <a:latin typeface="Calibri" panose="020F0502020204030204" pitchFamily="34" charset="0"/>
                <a:ea typeface="Calibri" panose="020F0502020204030204" pitchFamily="34" charset="0"/>
                <a:cs typeface="Calibri" panose="020F0502020204030204" pitchFamily="34" charset="0"/>
              </a:rPr>
              <a:t>Characteristics of developmentally appropriate sexual behavior may include:</a:t>
            </a:r>
          </a:p>
          <a:p>
            <a:pPr marL="628650" lvl="1" indent="-171450">
              <a:buFont typeface="Arial" panose="020B0604020202020204" pitchFamily="34" charset="0"/>
              <a:buChar char="•"/>
            </a:pPr>
            <a:r>
              <a:rPr lang="en-US" sz="1100" dirty="0">
                <a:latin typeface="Calibri" panose="020F0502020204030204" pitchFamily="34" charset="0"/>
                <a:ea typeface="Calibri" panose="020F0502020204030204" pitchFamily="34" charset="0"/>
                <a:cs typeface="Calibri" panose="020F0502020204030204" pitchFamily="34" charset="0"/>
              </a:rPr>
              <a:t>Occurs between children who have an ongoing mutual friendship</a:t>
            </a:r>
          </a:p>
          <a:p>
            <a:pPr marL="628650" lvl="1" indent="-171450">
              <a:buFont typeface="Arial" panose="020B0604020202020204" pitchFamily="34" charset="0"/>
              <a:buChar char="•"/>
            </a:pPr>
            <a:r>
              <a:rPr lang="en-US" sz="1100" dirty="0">
                <a:latin typeface="Calibri" panose="020F0502020204030204" pitchFamily="34" charset="0"/>
                <a:ea typeface="Calibri" panose="020F0502020204030204" pitchFamily="34" charset="0"/>
                <a:cs typeface="Calibri" panose="020F0502020204030204" pitchFamily="34" charset="0"/>
              </a:rPr>
              <a:t>Occurs between children of similar size, age, social and emotional development</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628650" lvl="1" indent="-171450">
              <a:buFont typeface="Arial" panose="020B0604020202020204" pitchFamily="34" charset="0"/>
              <a:buChar char="•"/>
            </a:pPr>
            <a:r>
              <a:rPr lang="en-US" sz="1100" dirty="0">
                <a:latin typeface="Calibri" panose="020F0502020204030204" pitchFamily="34" charset="0"/>
                <a:ea typeface="Calibri" panose="020F0502020204030204" pitchFamily="34" charset="0"/>
                <a:cs typeface="Calibri" panose="020F0502020204030204" pitchFamily="34" charset="0"/>
              </a:rPr>
              <a:t>When adults set limits, children are able to follow the rules</a:t>
            </a:r>
          </a:p>
          <a:p>
            <a:pPr marL="628650" lvl="1" indent="-171450">
              <a:buFont typeface="Arial" panose="020B0604020202020204" pitchFamily="34" charset="0"/>
              <a:buChar char="•"/>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100" dirty="0">
                <a:latin typeface="Calibri" panose="020F0502020204030204" pitchFamily="34" charset="0"/>
                <a:ea typeface="Calibri" panose="020F0502020204030204" pitchFamily="34" charset="0"/>
                <a:cs typeface="Calibri" panose="020F0502020204030204" pitchFamily="34" charset="0"/>
              </a:rPr>
              <a:t>Children may engage in harmful sexual behavior without understanding the impact on others.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spcBef>
                <a:spcPts val="0"/>
              </a:spcBef>
              <a:spcAft>
                <a:spcPts val="0"/>
              </a:spcAft>
              <a:buFont typeface="Arial" panose="020B0604020202020204" pitchFamily="34" charset="0"/>
              <a:buChar char="•"/>
            </a:pPr>
            <a:r>
              <a:rPr lang="en-US" sz="1100" dirty="0">
                <a:latin typeface="Calibri" panose="020F0502020204030204" pitchFamily="34" charset="0"/>
                <a:ea typeface="Calibri" panose="020F0502020204030204" pitchFamily="34" charset="0"/>
                <a:cs typeface="Calibri" panose="020F0502020204030204" pitchFamily="34" charset="0"/>
              </a:rPr>
              <a:t>Behaving sexually in a public place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spcBef>
                <a:spcPts val="0"/>
              </a:spcBef>
              <a:spcAft>
                <a:spcPts val="0"/>
              </a:spcAft>
              <a:buFont typeface="Arial" panose="020B0604020202020204" pitchFamily="34" charset="0"/>
              <a:buChar char="•"/>
            </a:pPr>
            <a:r>
              <a:rPr lang="en-US" sz="1100" dirty="0">
                <a:latin typeface="Calibri" panose="020F0502020204030204" pitchFamily="34" charset="0"/>
                <a:ea typeface="Calibri" panose="020F0502020204030204" pitchFamily="34" charset="0"/>
                <a:cs typeface="Calibri" panose="020F0502020204030204" pitchFamily="34" charset="0"/>
              </a:rPr>
              <a:t>A young child’s engaging in adult-like sexual contact with other children</a:t>
            </a:r>
          </a:p>
          <a:p>
            <a:pPr marL="628650" marR="0" lvl="1" indent="-171450">
              <a:spcBef>
                <a:spcPts val="0"/>
              </a:spcBef>
              <a:spcAft>
                <a:spcPts val="0"/>
              </a:spcAft>
              <a:buFont typeface="Arial" panose="020B0604020202020204" pitchFamily="34" charset="0"/>
              <a:buChar char="•"/>
            </a:pPr>
            <a:r>
              <a:rPr lang="en-US" sz="1100" dirty="0">
                <a:latin typeface="Calibri" panose="020F0502020204030204" pitchFamily="34" charset="0"/>
                <a:ea typeface="Calibri" panose="020F0502020204030204" pitchFamily="34" charset="0"/>
                <a:cs typeface="Calibri" panose="020F0502020204030204" pitchFamily="34" charset="0"/>
              </a:rPr>
              <a:t>Sexually harassing or intimidating behavior</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spcBef>
                <a:spcPts val="0"/>
              </a:spcBef>
              <a:spcAft>
                <a:spcPts val="0"/>
              </a:spcAft>
              <a:buFont typeface="Arial" panose="020B0604020202020204" pitchFamily="34" charset="0"/>
              <a:buChar char="•"/>
            </a:pPr>
            <a:r>
              <a:rPr lang="en-US" sz="1100" dirty="0">
                <a:latin typeface="Calibri" panose="020F0502020204030204" pitchFamily="34" charset="0"/>
                <a:ea typeface="Calibri" panose="020F0502020204030204" pitchFamily="34" charset="0"/>
                <a:cs typeface="Calibri" panose="020F0502020204030204" pitchFamily="34" charset="0"/>
              </a:rPr>
              <a:t>Sexual interest in younger children or smaller children</a:t>
            </a:r>
          </a:p>
          <a:p>
            <a:pPr marL="628650" marR="0" lvl="1" indent="-171450">
              <a:spcBef>
                <a:spcPts val="0"/>
              </a:spcBef>
              <a:spcAft>
                <a:spcPts val="0"/>
              </a:spcAft>
              <a:buFont typeface="Arial" panose="020B0604020202020204" pitchFamily="34" charset="0"/>
              <a:buChar char="•"/>
            </a:pPr>
            <a:r>
              <a:rPr lang="en-US" sz="1100" dirty="0">
                <a:latin typeface="Calibri" panose="020F0502020204030204" pitchFamily="34" charset="0"/>
                <a:ea typeface="Calibri" panose="020F0502020204030204" pitchFamily="34" charset="0"/>
                <a:cs typeface="Calibri" panose="020F0502020204030204" pitchFamily="34" charset="0"/>
              </a:rPr>
              <a:t>Difficulty in stopping behavior when adults set limits</a:t>
            </a:r>
          </a:p>
          <a:p>
            <a:pPr marL="628650" marR="0" lvl="1" indent="-171450">
              <a:spcBef>
                <a:spcPts val="0"/>
              </a:spcBef>
              <a:spcAft>
                <a:spcPts val="0"/>
              </a:spcAft>
              <a:buFont typeface="Arial" panose="020B0604020202020204" pitchFamily="34" charset="0"/>
              <a:buChar char="•"/>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100" b="1" dirty="0">
                <a:latin typeface="Calibri" panose="020F0502020204030204" pitchFamily="34" charset="0"/>
                <a:ea typeface="Calibri" panose="020F0502020204030204" pitchFamily="34" charset="0"/>
                <a:cs typeface="Calibri" panose="020F0502020204030204" pitchFamily="34" charset="0"/>
              </a:rPr>
              <a:t>Whether the behavior is natural curiosity, intentionally harmful, or unintentionally harmful, the important 1</a:t>
            </a:r>
            <a:r>
              <a:rPr lang="en-US" sz="1100" b="1" baseline="30000" dirty="0">
                <a:latin typeface="Calibri" panose="020F0502020204030204" pitchFamily="34" charset="0"/>
                <a:ea typeface="Calibri" panose="020F0502020204030204" pitchFamily="34" charset="0"/>
                <a:cs typeface="Calibri" panose="020F0502020204030204" pitchFamily="34" charset="0"/>
              </a:rPr>
              <a:t>st</a:t>
            </a:r>
            <a:r>
              <a:rPr lang="en-US" sz="1100" b="1" dirty="0">
                <a:latin typeface="Calibri" panose="020F0502020204030204" pitchFamily="34" charset="0"/>
                <a:ea typeface="Calibri" panose="020F0502020204030204" pitchFamily="34" charset="0"/>
                <a:cs typeface="Calibri" panose="020F0502020204030204" pitchFamily="34" charset="0"/>
              </a:rPr>
              <a:t> step is to interrupt the behavior without shame or harshness. </a:t>
            </a:r>
            <a:r>
              <a:rPr lang="en-US" sz="1100" dirty="0">
                <a:latin typeface="Calibri" panose="020F0502020204030204" pitchFamily="34" charset="0"/>
                <a:ea typeface="Calibri" panose="020F0502020204030204" pitchFamily="34" charset="0"/>
                <a:cs typeface="Calibri" panose="020F0502020204030204" pitchFamily="34" charset="0"/>
              </a:rPr>
              <a:t>Children need to know and respect boundaries about touching other children’s bodies.</a:t>
            </a:r>
          </a:p>
          <a:p>
            <a:pPr marL="342900" marR="0" lvl="0" indent="-342900">
              <a:spcBef>
                <a:spcPts val="0"/>
              </a:spcBef>
              <a:spcAft>
                <a:spcPts val="0"/>
              </a:spcAft>
              <a:buFont typeface="Symbol" panose="05050102010706020507" pitchFamily="18" charset="2"/>
              <a:buChar char=""/>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100" dirty="0">
                <a:latin typeface="Calibri" panose="020F0502020204030204" pitchFamily="34" charset="0"/>
                <a:ea typeface="Calibri" panose="020F0502020204030204" pitchFamily="34" charset="0"/>
                <a:cs typeface="Calibri" panose="020F0502020204030204" pitchFamily="34" charset="0"/>
              </a:rPr>
              <a:t>Adults must report, either as a policy violation or as suspected abuse.</a:t>
            </a:r>
          </a:p>
          <a:p>
            <a:pPr marR="0" lvl="0">
              <a:spcBef>
                <a:spcPts val="0"/>
              </a:spcBef>
              <a:spcAft>
                <a:spcPts val="0"/>
              </a:spcAft>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100" dirty="0">
                <a:latin typeface="Calibri" panose="020F0502020204030204" pitchFamily="34" charset="0"/>
                <a:ea typeface="Calibri" panose="020F0502020204030204" pitchFamily="34" charset="0"/>
                <a:cs typeface="Calibri" panose="020F0502020204030204" pitchFamily="34" charset="0"/>
              </a:rPr>
              <a:t>Offending against other children is not necessarily an indicator that a child will offend as an adult.  </a:t>
            </a:r>
            <a:r>
              <a:rPr lang="en-US" sz="1100" u="sng" dirty="0">
                <a:solidFill>
                  <a:srgbClr val="000000"/>
                </a:solidFill>
                <a:latin typeface="Calibri" panose="020F0502020204030204" pitchFamily="34" charset="0"/>
                <a:ea typeface="Times New Roman" panose="02020603050405020304" pitchFamily="18" charset="0"/>
                <a:cs typeface="Calibri" panose="020F0502020204030204" pitchFamily="34" charset="0"/>
                <a:hlinkClick r:id="rId3"/>
              </a:rPr>
              <a:t>https://www.ncjrs.gov/pdffiles1/ojjdp/227763.pdf</a:t>
            </a:r>
            <a:endParaRPr lang="en-US" sz="1100" u="sng"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100" dirty="0">
                <a:solidFill>
                  <a:srgbClr val="000000"/>
                </a:solidFill>
                <a:latin typeface="Calibri" panose="020F0502020204030204" pitchFamily="34" charset="0"/>
                <a:ea typeface="Times New Roman" panose="02020603050405020304" pitchFamily="18" charset="0"/>
                <a:cs typeface="Calibri" panose="020F0502020204030204" pitchFamily="34" charset="0"/>
              </a:rPr>
              <a:t>Stop It Now Tip Sheet -  Age Appropriate Sexual Behavior</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100" dirty="0">
                <a:solidFill>
                  <a:srgbClr val="000000"/>
                </a:solidFill>
                <a:latin typeface="Calibri" panose="020F0502020204030204" pitchFamily="34" charset="0"/>
                <a:ea typeface="Times New Roman" panose="02020603050405020304" pitchFamily="18" charset="0"/>
                <a:cs typeface="Calibri" panose="020F0502020204030204" pitchFamily="34" charset="0"/>
              </a:rPr>
              <a:t>Stop It Now – Do Children Sexually Abuse Other Children</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Symbol" panose="05050102010706020507" pitchFamily="18" charset="2"/>
              <a:buChar char=""/>
            </a:pPr>
            <a:r>
              <a:rPr lang="en-US" sz="1100" dirty="0">
                <a:latin typeface="Calibri" panose="020F0502020204030204" pitchFamily="34" charset="0"/>
                <a:ea typeface="Calibri" panose="020F0502020204030204" pitchFamily="34" charset="0"/>
                <a:cs typeface="Calibri" panose="020F0502020204030204" pitchFamily="34" charset="0"/>
              </a:rPr>
              <a:t>Center for Child Protection – Child Abuse &amp; Neglect:  The Impact of Trauma</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49548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946" y="4479532"/>
            <a:ext cx="5617208" cy="4362852"/>
          </a:xfrm>
        </p:spPr>
        <p:txBody>
          <a:bodyPr/>
          <a:lstStyle/>
          <a:p>
            <a:pPr marL="171450" indent="-171450">
              <a:buFont typeface="Arial" panose="020B0604020202020204" pitchFamily="34" charset="0"/>
              <a:buChar char="•"/>
            </a:pPr>
            <a:r>
              <a:rPr lang="en-US" dirty="0"/>
              <a:t>Teasing may involve hurtful comments, taunting, or aggressive behavior, but what distinguishes bullying is that it is intentional, repeated and there is a power imbalance that could be age, size, or social standing.  A child of smaller stature can be a bully, especially if they have the right skills, social power or position.</a:t>
            </a:r>
          </a:p>
          <a:p>
            <a:endParaRPr lang="en-US" dirty="0"/>
          </a:p>
          <a:p>
            <a:pPr marL="171450" indent="-171450">
              <a:buFont typeface="Arial" panose="020B0604020202020204" pitchFamily="34" charset="0"/>
              <a:buChar char="•"/>
            </a:pPr>
            <a:r>
              <a:rPr lang="en-US" dirty="0"/>
              <a:t>Bullying can be direct in nature such as physical acts of aggression and or verbal aggression.  Can involve sexual abuse.</a:t>
            </a:r>
          </a:p>
          <a:p>
            <a:endParaRPr lang="en-US" dirty="0"/>
          </a:p>
          <a:p>
            <a:pPr marL="171450" indent="-171450">
              <a:buFont typeface="Arial" panose="020B0604020202020204" pitchFamily="34" charset="0"/>
              <a:buChar char="•"/>
            </a:pPr>
            <a:r>
              <a:rPr lang="en-US" dirty="0"/>
              <a:t>How else does bullying show up? Can be indirect such as isolating, rejecting, spreading rumors, or blackmailing</a:t>
            </a:r>
          </a:p>
          <a:p>
            <a:endParaRPr lang="en-US" dirty="0"/>
          </a:p>
          <a:p>
            <a:pPr marL="171450" indent="-171450">
              <a:buFont typeface="Arial" panose="020B0604020202020204" pitchFamily="34" charset="0"/>
              <a:buChar char="•"/>
            </a:pPr>
            <a:r>
              <a:rPr lang="en-US" dirty="0"/>
              <a:t>The reasons for being bullied most often reported include physical appearance, race/ethnicity, gender disability, religion and sexual orientation.</a:t>
            </a:r>
          </a:p>
          <a:p>
            <a:endParaRPr lang="en-US" dirty="0"/>
          </a:p>
          <a:p>
            <a:pPr marL="171450" indent="-171450">
              <a:buFont typeface="Arial" panose="020B0604020202020204" pitchFamily="34" charset="0"/>
              <a:buChar char="•"/>
            </a:pPr>
            <a:r>
              <a:rPr lang="en-US" dirty="0"/>
              <a:t>Adequate adult supervision is required in areas where bullying more likely to occurs.</a:t>
            </a:r>
          </a:p>
          <a:p>
            <a:pPr lvl="1"/>
            <a:r>
              <a:rPr lang="en-US" dirty="0"/>
              <a:t>Bullying most often occurs in the hallway or stairwell at school (425), inside the classroom (34%), the cafeteria (22%), outside on school grounds (19%), on the school bus (10%) and in the bathroom or locker (9%)</a:t>
            </a:r>
          </a:p>
          <a:p>
            <a:endParaRPr lang="en-US" dirty="0"/>
          </a:p>
          <a:p>
            <a:pPr marL="171450" indent="-171450">
              <a:buFont typeface="Arial" panose="020B0604020202020204" pitchFamily="34" charset="0"/>
              <a:buChar char="•"/>
            </a:pPr>
            <a:r>
              <a:rPr lang="en-US" dirty="0"/>
              <a:t>Students who bully others, are bullied, or witness bullying are more likely to report high levels of suicide-related behavior than students who report no involvement in bullying (</a:t>
            </a:r>
            <a:r>
              <a:rPr lang="en-US" b="1" dirty="0">
                <a:hlinkClick r:id="rId3"/>
              </a:rPr>
              <a:t>Center for Disease Control, 2014</a:t>
            </a:r>
            <a:r>
              <a:rPr lang="en-US" dirty="0"/>
              <a: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Bullying should be reported within an organization.  Contact Safeguarding Minister if you have questions.</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19</a:t>
            </a:fld>
            <a:endParaRPr lang="en-US"/>
          </a:p>
        </p:txBody>
      </p:sp>
    </p:spTree>
    <p:extLst>
      <p:ext uri="{BB962C8B-B14F-4D97-AF65-F5344CB8AC3E}">
        <p14:creationId xmlns:p14="http://schemas.microsoft.com/office/powerpoint/2010/main" val="95616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073150"/>
            <a:ext cx="5584825" cy="3141663"/>
          </a:xfrm>
        </p:spPr>
      </p:sp>
      <p:sp>
        <p:nvSpPr>
          <p:cNvPr id="3" name="Notes Placeholder 2"/>
          <p:cNvSpPr>
            <a:spLocks noGrp="1"/>
          </p:cNvSpPr>
          <p:nvPr>
            <p:ph type="body" idx="1"/>
          </p:nvPr>
        </p:nvSpPr>
        <p:spPr/>
        <p:txBody>
          <a:bodyPr/>
          <a:lstStyle/>
          <a:p>
            <a:r>
              <a:rPr lang="en-US" dirty="0"/>
              <a:t>This prayer from BCP can be replaced with another prayer, reflection or quote that best suits your audience.</a:t>
            </a:r>
          </a:p>
        </p:txBody>
      </p:sp>
      <p:sp>
        <p:nvSpPr>
          <p:cNvPr id="4" name="Slide Number Placeholder 3"/>
          <p:cNvSpPr>
            <a:spLocks noGrp="1"/>
          </p:cNvSpPr>
          <p:nvPr>
            <p:ph type="sldNum" sz="quarter" idx="5"/>
          </p:nvPr>
        </p:nvSpPr>
        <p:spPr/>
        <p:txBody>
          <a:bodyPr/>
          <a:lstStyle/>
          <a:p>
            <a:fld id="{64FBF19F-4C9E-4536-ACF8-311A21A1861F}" type="slidenum">
              <a:rPr lang="en-US" smtClean="0"/>
              <a:t>2</a:t>
            </a:fld>
            <a:endParaRPr lang="en-US"/>
          </a:p>
        </p:txBody>
      </p:sp>
    </p:spTree>
    <p:extLst>
      <p:ext uri="{BB962C8B-B14F-4D97-AF65-F5344CB8AC3E}">
        <p14:creationId xmlns:p14="http://schemas.microsoft.com/office/powerpoint/2010/main" val="3964161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946" y="4479532"/>
            <a:ext cx="5617208" cy="2765817"/>
          </a:xfrm>
        </p:spPr>
        <p:txBody>
          <a:bodyPr/>
          <a:lstStyle/>
          <a:p>
            <a:pPr marL="171450" indent="-171450">
              <a:buFont typeface="Arial" panose="020B0604020202020204" pitchFamily="34" charset="0"/>
              <a:buChar char="•"/>
            </a:pPr>
            <a:r>
              <a:rPr lang="en-US" dirty="0"/>
              <a:t>In addition to learning to observe interactions that violate a child’s boundaries,  it is critical to learn to identify warning signs that may indicate a child has been or is currently in an abusive situation.  </a:t>
            </a:r>
          </a:p>
          <a:p>
            <a:pPr marL="171450" indent="-171450">
              <a:buFont typeface="Arial" panose="020B0604020202020204" pitchFamily="34" charset="0"/>
              <a:buChar char="•"/>
            </a:pPr>
            <a:r>
              <a:rPr lang="en-US" dirty="0"/>
              <a:t>This sections includes resources that provide information to consider when warning signs are observed.  </a:t>
            </a:r>
          </a:p>
          <a:p>
            <a:pPr marL="171450" indent="-171450">
              <a:buFont typeface="Arial" panose="020B0604020202020204" pitchFamily="34" charset="0"/>
              <a:buChar char="•"/>
            </a:pPr>
            <a:r>
              <a:rPr lang="en-US" dirty="0"/>
              <a:t>Participants will also discuss reasons why a child might not report abuse.  </a:t>
            </a:r>
          </a:p>
        </p:txBody>
      </p:sp>
      <p:sp>
        <p:nvSpPr>
          <p:cNvPr id="4" name="Slide Number Placeholder 3"/>
          <p:cNvSpPr>
            <a:spLocks noGrp="1"/>
          </p:cNvSpPr>
          <p:nvPr>
            <p:ph type="sldNum" sz="quarter" idx="5"/>
          </p:nvPr>
        </p:nvSpPr>
        <p:spPr/>
        <p:txBody>
          <a:bodyPr/>
          <a:lstStyle/>
          <a:p>
            <a:fld id="{64FBF19F-4C9E-4536-ACF8-311A21A1861F}" type="slidenum">
              <a:rPr lang="en-US" smtClean="0"/>
              <a:t>20</a:t>
            </a:fld>
            <a:endParaRPr lang="en-US"/>
          </a:p>
        </p:txBody>
      </p:sp>
    </p:spTree>
    <p:extLst>
      <p:ext uri="{BB962C8B-B14F-4D97-AF65-F5344CB8AC3E}">
        <p14:creationId xmlns:p14="http://schemas.microsoft.com/office/powerpoint/2010/main" val="12919221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Trauma is a subjective experience.  Children interpret their unique experiences differently.  </a:t>
            </a:r>
          </a:p>
          <a:p>
            <a:pPr marL="228600" indent="-228600">
              <a:buAutoNum type="arabicPeriod"/>
            </a:pPr>
            <a:endParaRPr lang="en-US" dirty="0"/>
          </a:p>
          <a:p>
            <a:pPr marL="171450" indent="-171450">
              <a:buFont typeface="Arial" panose="020B0604020202020204" pitchFamily="34" charset="0"/>
              <a:buChar char="•"/>
            </a:pPr>
            <a:r>
              <a:rPr lang="en-US" dirty="0"/>
              <a:t>Responses to trauma are not in a child’s conscious control</a:t>
            </a:r>
          </a:p>
          <a:p>
            <a:pPr marL="228600" indent="-228600">
              <a:buAutoNum type="arabicPeriod"/>
            </a:pPr>
            <a:endParaRPr lang="en-US" dirty="0"/>
          </a:p>
          <a:p>
            <a:pPr marL="171450" indent="-171450">
              <a:buFont typeface="Arial" panose="020B0604020202020204" pitchFamily="34" charset="0"/>
              <a:buChar char="•"/>
            </a:pPr>
            <a:r>
              <a:rPr lang="en-US" dirty="0"/>
              <a:t>Signs and symptoms of traumatic stress resulting from abuse may look different in each child and at different ages.  Signs may emerge immediately, or they could emerge weeks, months or years later.</a:t>
            </a:r>
          </a:p>
          <a:p>
            <a:pPr marL="228600" indent="-228600">
              <a:buAutoNum type="arabicPeriod"/>
            </a:pPr>
            <a:endParaRPr lang="en-US" dirty="0"/>
          </a:p>
          <a:p>
            <a:pPr marL="171450" indent="-171450">
              <a:buFont typeface="Arial" panose="020B0604020202020204" pitchFamily="34" charset="0"/>
              <a:buChar char="•"/>
            </a:pPr>
            <a:r>
              <a:rPr lang="en-US" dirty="0"/>
              <a:t>Important key is otherwise inexplicable change in a child’s behavior.</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following 3 slides discuss signs that are observable. When we see them, we should be able to say: I noticed this. Is everything okay? Would you like to talk about something?  If child is not in trusting relationship to you, bring it to the attention of the </a:t>
            </a:r>
            <a:r>
              <a:rPr lang="en-US" dirty="0"/>
              <a:t>Re</a:t>
            </a:r>
            <a:r>
              <a:rPr lang="en-US" sz="1200" kern="1200" dirty="0">
                <a:solidFill>
                  <a:schemeClr val="tx1"/>
                </a:solidFill>
                <a:effectLst/>
                <a:latin typeface="+mn-lt"/>
                <a:ea typeface="+mn-ea"/>
                <a:cs typeface="+mn-cs"/>
              </a:rPr>
              <a:t>sponsible </a:t>
            </a:r>
            <a:r>
              <a:rPr lang="en-US" dirty="0"/>
              <a:t>Pe</a:t>
            </a:r>
            <a:r>
              <a:rPr lang="en-US" sz="1200" kern="1200" dirty="0">
                <a:solidFill>
                  <a:schemeClr val="tx1"/>
                </a:solidFill>
                <a:effectLst/>
                <a:latin typeface="+mn-lt"/>
                <a:ea typeface="+mn-ea"/>
                <a:cs typeface="+mn-cs"/>
              </a:rPr>
              <a:t>rson or Program </a:t>
            </a:r>
            <a:r>
              <a:rPr lang="en-US" dirty="0"/>
              <a:t>S</a:t>
            </a:r>
            <a:r>
              <a:rPr lang="en-US" sz="1200" kern="1200" dirty="0">
                <a:solidFill>
                  <a:schemeClr val="tx1"/>
                </a:solidFill>
                <a:effectLst/>
                <a:latin typeface="+mn-lt"/>
                <a:ea typeface="+mn-ea"/>
                <a:cs typeface="+mn-cs"/>
              </a:rPr>
              <a:t>upervisor.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21</a:t>
            </a:fld>
            <a:endParaRPr lang="en-US"/>
          </a:p>
        </p:txBody>
      </p:sp>
    </p:spTree>
    <p:extLst>
      <p:ext uri="{BB962C8B-B14F-4D97-AF65-F5344CB8AC3E}">
        <p14:creationId xmlns:p14="http://schemas.microsoft.com/office/powerpoint/2010/main" val="30842820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Physical signs of sexual abuse are rarer than signs of other physical abuse and more difficult to identify.</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Give participants chance to review the list.  Point to 1 or 2 of these signs.  Ask if anyone has questions or comments.</a:t>
            </a:r>
          </a:p>
          <a:p>
            <a:endParaRPr lang="en-US" dirty="0"/>
          </a:p>
          <a:p>
            <a:pPr marL="171450" indent="-171450">
              <a:buFont typeface="Arial" panose="020B0604020202020204" pitchFamily="34" charset="0"/>
              <a:buChar char="•"/>
            </a:pPr>
            <a:r>
              <a:rPr lang="en-US" dirty="0"/>
              <a:t>Point out that all signs of abuse must be reported to Texas Dept. of Family Services, whether or not there are signs of sexual abuse. (More about this subject in a minute)</a:t>
            </a:r>
          </a:p>
        </p:txBody>
      </p:sp>
      <p:sp>
        <p:nvSpPr>
          <p:cNvPr id="4" name="Slide Number Placeholder 3"/>
          <p:cNvSpPr>
            <a:spLocks noGrp="1"/>
          </p:cNvSpPr>
          <p:nvPr>
            <p:ph type="sldNum" sz="quarter" idx="5"/>
          </p:nvPr>
        </p:nvSpPr>
        <p:spPr/>
        <p:txBody>
          <a:bodyPr/>
          <a:lstStyle/>
          <a:p>
            <a:fld id="{64FBF19F-4C9E-4536-ACF8-311A21A1861F}" type="slidenum">
              <a:rPr lang="en-US" smtClean="0"/>
              <a:t>22</a:t>
            </a:fld>
            <a:endParaRPr lang="en-US"/>
          </a:p>
        </p:txBody>
      </p:sp>
    </p:spTree>
    <p:extLst>
      <p:ext uri="{BB962C8B-B14F-4D97-AF65-F5344CB8AC3E}">
        <p14:creationId xmlns:p14="http://schemas.microsoft.com/office/powerpoint/2010/main" val="12498440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Give participants a chance to review this list.  Point to 1 or 2 of these signs.  Ask if anyone has questions or comments.</a:t>
            </a:r>
          </a:p>
        </p:txBody>
      </p:sp>
      <p:sp>
        <p:nvSpPr>
          <p:cNvPr id="4" name="Slide Number Placeholder 3"/>
          <p:cNvSpPr>
            <a:spLocks noGrp="1"/>
          </p:cNvSpPr>
          <p:nvPr>
            <p:ph type="sldNum" sz="quarter" idx="5"/>
          </p:nvPr>
        </p:nvSpPr>
        <p:spPr/>
        <p:txBody>
          <a:bodyPr/>
          <a:lstStyle/>
          <a:p>
            <a:fld id="{64FBF19F-4C9E-4536-ACF8-311A21A1861F}" type="slidenum">
              <a:rPr lang="en-US" smtClean="0"/>
              <a:t>23</a:t>
            </a:fld>
            <a:endParaRPr lang="en-US"/>
          </a:p>
        </p:txBody>
      </p:sp>
    </p:spTree>
    <p:extLst>
      <p:ext uri="{BB962C8B-B14F-4D97-AF65-F5344CB8AC3E}">
        <p14:creationId xmlns:p14="http://schemas.microsoft.com/office/powerpoint/2010/main" val="2711627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Give participants aa chance to review this list.  Point to 1 or 2 of these signs.  Ask if anyone has questions or comments.</a:t>
            </a:r>
          </a:p>
        </p:txBody>
      </p:sp>
      <p:sp>
        <p:nvSpPr>
          <p:cNvPr id="4" name="Slide Number Placeholder 3"/>
          <p:cNvSpPr>
            <a:spLocks noGrp="1"/>
          </p:cNvSpPr>
          <p:nvPr>
            <p:ph type="sldNum" sz="quarter" idx="5"/>
          </p:nvPr>
        </p:nvSpPr>
        <p:spPr/>
        <p:txBody>
          <a:bodyPr/>
          <a:lstStyle/>
          <a:p>
            <a:fld id="{64FBF19F-4C9E-4536-ACF8-311A21A1861F}" type="slidenum">
              <a:rPr lang="en-US" smtClean="0"/>
              <a:t>24</a:t>
            </a:fld>
            <a:endParaRPr lang="en-US"/>
          </a:p>
        </p:txBody>
      </p:sp>
    </p:spTree>
    <p:extLst>
      <p:ext uri="{BB962C8B-B14F-4D97-AF65-F5344CB8AC3E}">
        <p14:creationId xmlns:p14="http://schemas.microsoft.com/office/powerpoint/2010/main" val="254262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946" y="4479532"/>
            <a:ext cx="5617208" cy="7871218"/>
          </a:xfrm>
        </p:spPr>
        <p:txBody>
          <a:bodyPr/>
          <a:lstStyle/>
          <a:p>
            <a:pPr marL="171450" indent="-171450">
              <a:buFont typeface="Arial" panose="020B0604020202020204" pitchFamily="34" charset="0"/>
              <a:buChar char="•"/>
            </a:pPr>
            <a:r>
              <a:rPr lang="en-US" dirty="0"/>
              <a:t>The information provided in this slide does not contain every recommendation about responding.   You can find more information from: </a:t>
            </a:r>
            <a:r>
              <a:rPr lang="en-US" dirty="0">
                <a:hlinkClick r:id="rId3"/>
              </a:rPr>
              <a:t>www.rainn.org/articles/if-you-suspect-child-being-harmed</a:t>
            </a:r>
            <a:r>
              <a:rPr lang="en-US" dirty="0"/>
              <a:t>.  Other resources include D2L, Stop It Now, and  Childwelfare.gov  to name a few</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It is critical, in your role working with children, that you and your staff are prepared in advance to recognize signs, have a plan to engage a child if you suspect abuse, if the child/youth self-reports or gives verbal indication that something inappropriate may have, or be happening.</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Ask  participants why children may fail to report abuse</a:t>
            </a:r>
          </a:p>
          <a:p>
            <a:pPr marL="628650" lvl="1" indent="-171450">
              <a:buFont typeface="Arial" panose="020B0604020202020204" pitchFamily="34" charset="0"/>
              <a:buChar char="•"/>
            </a:pPr>
            <a:r>
              <a:rPr lang="en-US" dirty="0"/>
              <a:t>They may be afraid that they won’t be believed</a:t>
            </a:r>
          </a:p>
          <a:p>
            <a:pPr marL="628650" lvl="1" indent="-171450">
              <a:buFont typeface="Arial" panose="020B0604020202020204" pitchFamily="34" charset="0"/>
              <a:buChar char="•"/>
            </a:pPr>
            <a:r>
              <a:rPr lang="en-US" dirty="0"/>
              <a:t>They may be emotionally attached to their abuser</a:t>
            </a:r>
          </a:p>
          <a:p>
            <a:pPr marL="628650" lvl="1" indent="-171450">
              <a:buFont typeface="Arial" panose="020B0604020202020204" pitchFamily="34" charset="0"/>
              <a:buChar char="•"/>
            </a:pPr>
            <a:r>
              <a:rPr lang="en-US" dirty="0"/>
              <a:t>Young children may not have the language</a:t>
            </a:r>
          </a:p>
          <a:p>
            <a:pPr marL="628650" lvl="1" indent="-171450">
              <a:buFont typeface="Arial" panose="020B0604020202020204" pitchFamily="34" charset="0"/>
              <a:buChar char="•"/>
            </a:pPr>
            <a:r>
              <a:rPr lang="en-US" dirty="0"/>
              <a:t>May fear reprisal from their abuser</a:t>
            </a:r>
          </a:p>
          <a:p>
            <a:endParaRPr lang="en-US" dirty="0"/>
          </a:p>
          <a:p>
            <a:pPr marL="171450" indent="-171450">
              <a:buFont typeface="Arial" panose="020B0604020202020204" pitchFamily="34" charset="0"/>
              <a:buChar char="•"/>
            </a:pPr>
            <a:r>
              <a:rPr lang="en-US" dirty="0"/>
              <a:t>Knowing signs that may be indicators of sexual abuse is critical.  As we have talked about, some signs are easy to overlook or explain away.   </a:t>
            </a:r>
          </a:p>
          <a:p>
            <a:pPr marL="171450" indent="-171450">
              <a:buFont typeface="Arial" panose="020B0604020202020204" pitchFamily="34" charset="0"/>
              <a:buChar char="•"/>
            </a:pP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25</a:t>
            </a:fld>
            <a:endParaRPr lang="en-US"/>
          </a:p>
        </p:txBody>
      </p:sp>
    </p:spTree>
    <p:extLst>
      <p:ext uri="{BB962C8B-B14F-4D97-AF65-F5344CB8AC3E}">
        <p14:creationId xmlns:p14="http://schemas.microsoft.com/office/powerpoint/2010/main" val="19649158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participants know that there will be a check-in after this break and to consider what piece of the training has stood out for them and what they think will be most helpful in their work or ministry.</a:t>
            </a:r>
          </a:p>
        </p:txBody>
      </p:sp>
      <p:sp>
        <p:nvSpPr>
          <p:cNvPr id="4" name="Slide Number Placeholder 3"/>
          <p:cNvSpPr>
            <a:spLocks noGrp="1"/>
          </p:cNvSpPr>
          <p:nvPr>
            <p:ph type="sldNum" sz="quarter" idx="5"/>
          </p:nvPr>
        </p:nvSpPr>
        <p:spPr/>
        <p:txBody>
          <a:bodyPr/>
          <a:lstStyle/>
          <a:p>
            <a:fld id="{64FBF19F-4C9E-4536-ACF8-311A21A1861F}" type="slidenum">
              <a:rPr lang="en-US" smtClean="0"/>
              <a:t>26</a:t>
            </a:fld>
            <a:endParaRPr lang="en-US"/>
          </a:p>
        </p:txBody>
      </p:sp>
    </p:spTree>
    <p:extLst>
      <p:ext uri="{BB962C8B-B14F-4D97-AF65-F5344CB8AC3E}">
        <p14:creationId xmlns:p14="http://schemas.microsoft.com/office/powerpoint/2010/main" val="24789873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Calibri" panose="020F0502020204030204" pitchFamily="34" charset="0"/>
                <a:ea typeface="Times New Roman" panose="02020603050405020304" pitchFamily="18" charset="0"/>
              </a:rPr>
              <a:t>Ask: What stood out?  What information has been most helpful for them in their work or ministry</a:t>
            </a:r>
            <a:endParaRPr lang="en-US" dirty="0">
              <a:latin typeface="Times New Roman" panose="02020603050405020304" pitchFamily="18" charset="0"/>
              <a:ea typeface="Times New Roman" panose="02020603050405020304" pitchFamily="18" charset="0"/>
            </a:endParaRPr>
          </a:p>
          <a:p>
            <a:endParaRPr lang="en-US" dirty="0"/>
          </a:p>
          <a:p>
            <a:pPr marL="342900" marR="0" lvl="0" indent="-342900" algn="just">
              <a:spcBef>
                <a:spcPts val="0"/>
              </a:spcBef>
              <a:spcAft>
                <a:spcPts val="0"/>
              </a:spcAft>
              <a:buFont typeface="Symbol" panose="05050102010706020507" pitchFamily="18" charset="2"/>
              <a:buChar char=""/>
            </a:pPr>
            <a:r>
              <a:rPr lang="en-US" dirty="0">
                <a:latin typeface="Calibri" panose="020F0502020204030204" pitchFamily="34" charset="0"/>
                <a:ea typeface="Times New Roman" panose="02020603050405020304" pitchFamily="18" charset="0"/>
              </a:rPr>
              <a:t>After Check-In:</a:t>
            </a:r>
            <a:endParaRPr lang="en-US" dirty="0">
              <a:latin typeface="Times New Roman" panose="02020603050405020304" pitchFamily="18" charset="0"/>
              <a:ea typeface="Times New Roman" panose="02020603050405020304" pitchFamily="18" charset="0"/>
            </a:endParaRPr>
          </a:p>
          <a:p>
            <a:pPr marL="742950" marR="0" lvl="1" indent="-285750" algn="just">
              <a:buFont typeface="Symbol" panose="05050102010706020507" pitchFamily="18" charset="2"/>
              <a:buChar char=""/>
            </a:pPr>
            <a:r>
              <a:rPr lang="en-US" dirty="0">
                <a:latin typeface="Calibri" panose="020F0502020204030204" pitchFamily="34" charset="0"/>
                <a:ea typeface="Times New Roman" panose="02020603050405020304" pitchFamily="18" charset="0"/>
              </a:rPr>
              <a:t>First half of training focused on creating safe environments by knowing and modeling appropriate interactions and by understanding how and where offenders operate.</a:t>
            </a:r>
            <a:endParaRPr lang="en-US" dirty="0">
              <a:latin typeface="Times New Roman" panose="02020603050405020304" pitchFamily="18" charset="0"/>
              <a:ea typeface="Times New Roman" panose="02020603050405020304" pitchFamily="18" charset="0"/>
            </a:endParaRPr>
          </a:p>
          <a:p>
            <a:pPr marL="742950" marR="0" lvl="1" indent="-285750" algn="just">
              <a:buFont typeface="Symbol" panose="05050102010706020507" pitchFamily="18" charset="2"/>
              <a:buChar char=""/>
            </a:pPr>
            <a:r>
              <a:rPr lang="en-US" dirty="0">
                <a:latin typeface="Calibri" panose="020F0502020204030204" pitchFamily="34" charset="0"/>
                <a:ea typeface="Times New Roman" panose="02020603050405020304" pitchFamily="18" charset="0"/>
              </a:rPr>
              <a:t>Second half will focus on monitoring and supervision to maintain safety of these environments and to respond  appropriately when policy violations occur.  </a:t>
            </a:r>
            <a:endParaRPr lang="en-US" dirty="0">
              <a:latin typeface="Times New Roman" panose="02020603050405020304" pitchFamily="18" charset="0"/>
              <a:ea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27</a:t>
            </a:fld>
            <a:endParaRPr lang="en-US"/>
          </a:p>
        </p:txBody>
      </p:sp>
    </p:spTree>
    <p:extLst>
      <p:ext uri="{BB962C8B-B14F-4D97-AF65-F5344CB8AC3E}">
        <p14:creationId xmlns:p14="http://schemas.microsoft.com/office/powerpoint/2010/main" val="18925684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946" y="4479533"/>
            <a:ext cx="5617208" cy="2232418"/>
          </a:xfrm>
        </p:spPr>
        <p:txBody>
          <a:bodyPr/>
          <a:lstStyle/>
          <a:p>
            <a:pPr marL="171450" indent="-171450">
              <a:buFont typeface="Arial" panose="020B0604020202020204" pitchFamily="34" charset="0"/>
              <a:buChar char="•"/>
            </a:pPr>
            <a:r>
              <a:rPr lang="en-US" dirty="0"/>
              <a:t>Let people know that it’s not possible, in the time allotted for the training, to cover all sections of this policy in depth.  Remind them they need to spend additional time with the policies to familiarize themselves with those sections we don’t cover in full.</a:t>
            </a:r>
          </a:p>
          <a:p>
            <a:endParaRPr lang="en-US" dirty="0"/>
          </a:p>
          <a:p>
            <a:pPr marL="171450" indent="-171450">
              <a:buFont typeface="Arial" panose="020B0604020202020204" pitchFamily="34" charset="0"/>
              <a:buChar char="•"/>
            </a:pPr>
            <a:r>
              <a:rPr lang="en-US" dirty="0"/>
              <a:t>For example; someone responsible for putting together a mission trip needs to know the requirements for travel and overnight trips.</a:t>
            </a:r>
          </a:p>
          <a:p>
            <a:endParaRPr lang="en-US" dirty="0"/>
          </a:p>
          <a:p>
            <a:pPr marL="171450" indent="-171450">
              <a:buFont typeface="Arial" panose="020B0604020202020204" pitchFamily="34" charset="0"/>
              <a:buChar char="•"/>
            </a:pPr>
            <a:r>
              <a:rPr lang="en-US" dirty="0"/>
              <a:t>Remind them that the Safeguarding Team is available to discuss any policy questions.  </a:t>
            </a:r>
          </a:p>
        </p:txBody>
      </p:sp>
      <p:sp>
        <p:nvSpPr>
          <p:cNvPr id="4" name="Slide Number Placeholder 3"/>
          <p:cNvSpPr>
            <a:spLocks noGrp="1"/>
          </p:cNvSpPr>
          <p:nvPr>
            <p:ph type="sldNum" sz="quarter" idx="5"/>
          </p:nvPr>
        </p:nvSpPr>
        <p:spPr/>
        <p:txBody>
          <a:bodyPr/>
          <a:lstStyle/>
          <a:p>
            <a:fld id="{64FBF19F-4C9E-4536-ACF8-311A21A1861F}" type="slidenum">
              <a:rPr lang="en-US" smtClean="0"/>
              <a:t>28</a:t>
            </a:fld>
            <a:endParaRPr lang="en-US"/>
          </a:p>
        </p:txBody>
      </p:sp>
    </p:spTree>
    <p:extLst>
      <p:ext uri="{BB962C8B-B14F-4D97-AF65-F5344CB8AC3E}">
        <p14:creationId xmlns:p14="http://schemas.microsoft.com/office/powerpoint/2010/main" val="25592566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 Ask participant to read the slide.</a:t>
            </a:r>
          </a:p>
          <a:p>
            <a:endParaRPr lang="en-US" dirty="0"/>
          </a:p>
          <a:p>
            <a:pPr marL="171450" indent="-171450">
              <a:buFont typeface="Arial" panose="020B0604020202020204" pitchFamily="34" charset="0"/>
              <a:buChar char="•"/>
            </a:pPr>
            <a:r>
              <a:rPr lang="en-US" dirty="0"/>
              <a:t>Monitoring is how we keep ourselves and each other accountable for keeping our environments safe.</a:t>
            </a:r>
          </a:p>
          <a:p>
            <a:endParaRPr lang="en-US" dirty="0"/>
          </a:p>
          <a:p>
            <a:pPr marL="171450" indent="-171450">
              <a:buFont typeface="Arial" panose="020B0604020202020204" pitchFamily="34" charset="0"/>
              <a:buChar char="•"/>
            </a:pPr>
            <a:r>
              <a:rPr lang="en-US" dirty="0"/>
              <a:t>As in the previous section, won’t t be able to cover policies in detail. Convey expectation that they will read policies, particularly the ones that most impact their ministry and roles.</a:t>
            </a:r>
          </a:p>
        </p:txBody>
      </p:sp>
      <p:sp>
        <p:nvSpPr>
          <p:cNvPr id="4" name="Slide Number Placeholder 3"/>
          <p:cNvSpPr>
            <a:spLocks noGrp="1"/>
          </p:cNvSpPr>
          <p:nvPr>
            <p:ph type="sldNum" sz="quarter" idx="5"/>
          </p:nvPr>
        </p:nvSpPr>
        <p:spPr/>
        <p:txBody>
          <a:bodyPr/>
          <a:lstStyle/>
          <a:p>
            <a:fld id="{64FBF19F-4C9E-4536-ACF8-311A21A1861F}" type="slidenum">
              <a:rPr lang="en-US" smtClean="0"/>
              <a:t>29</a:t>
            </a:fld>
            <a:endParaRPr lang="en-US"/>
          </a:p>
        </p:txBody>
      </p:sp>
    </p:spTree>
    <p:extLst>
      <p:ext uri="{BB962C8B-B14F-4D97-AF65-F5344CB8AC3E}">
        <p14:creationId xmlns:p14="http://schemas.microsoft.com/office/powerpoint/2010/main" val="3086645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Introductions are a great way to help participants get comfortable interacting on zoom:  Introductions can take up more time than you have planned, depending on the number of people joining the training.  Remember to give clear instructions about what you want them to offer and the time they have in which to speak.  </a:t>
            </a:r>
          </a:p>
          <a:p>
            <a:endParaRPr lang="en-US" dirty="0"/>
          </a:p>
          <a:p>
            <a:r>
              <a:rPr lang="en-US" dirty="0"/>
              <a:t>You can skip this step altogether if you are working with a group from the same location who probably already know each other.  </a:t>
            </a:r>
          </a:p>
          <a:p>
            <a:endParaRPr lang="en-US" dirty="0"/>
          </a:p>
          <a:p>
            <a:r>
              <a:rPr lang="en-US" dirty="0"/>
              <a:t>An alternative is to have a quick icebreaker.  Ask why this training is important to their community/ministry or consider a question such as “What good thing did you do for yourself today?”</a:t>
            </a:r>
          </a:p>
        </p:txBody>
      </p:sp>
      <p:sp>
        <p:nvSpPr>
          <p:cNvPr id="4" name="Slide Number Placeholder 3"/>
          <p:cNvSpPr>
            <a:spLocks noGrp="1"/>
          </p:cNvSpPr>
          <p:nvPr>
            <p:ph type="sldNum" sz="quarter" idx="5"/>
          </p:nvPr>
        </p:nvSpPr>
        <p:spPr/>
        <p:txBody>
          <a:bodyPr/>
          <a:lstStyle/>
          <a:p>
            <a:fld id="{64FBF19F-4C9E-4536-ACF8-311A21A1861F}" type="slidenum">
              <a:rPr lang="en-US" smtClean="0"/>
              <a:t>3</a:t>
            </a:fld>
            <a:endParaRPr lang="en-US"/>
          </a:p>
        </p:txBody>
      </p:sp>
    </p:spTree>
    <p:extLst>
      <p:ext uri="{BB962C8B-B14F-4D97-AF65-F5344CB8AC3E}">
        <p14:creationId xmlns:p14="http://schemas.microsoft.com/office/powerpoint/2010/main" val="3425853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946" y="4479532"/>
            <a:ext cx="5617208" cy="3832618"/>
          </a:xfrm>
        </p:spPr>
        <p:txBody>
          <a:bodyPr/>
          <a:lstStyle/>
          <a:p>
            <a:pPr marL="171450" indent="-171450">
              <a:buFont typeface="Arial" panose="020B0604020202020204" pitchFamily="34" charset="0"/>
              <a:buChar char="•"/>
            </a:pPr>
            <a:r>
              <a:rPr lang="en-US" dirty="0"/>
              <a:t>Requests for new activities must be submitted in writing to the head of the organization have written approval.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Policies must be posted where activities take place.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All activities must have an appointed Responsible Person.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Point out that schools or camps may follow accreditation and state licensing requirements. P. 14, G</a:t>
            </a:r>
          </a:p>
          <a:p>
            <a:r>
              <a:rPr lang="en-US" dirty="0"/>
              <a:t>	</a:t>
            </a:r>
          </a:p>
          <a:p>
            <a:pPr marL="171450" indent="-171450">
              <a:buFont typeface="Arial" panose="020B0604020202020204" pitchFamily="34" charset="0"/>
              <a:buChar char="•"/>
            </a:pPr>
            <a:r>
              <a:rPr lang="en-US" dirty="0"/>
              <a:t>Alert them to need to review special ratios for travel.  P. 20, B</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Ask what unforeseen circumstances they’ve encountered when supervising an event?  Find themselves alone  with one child?  How did they respond in that situation.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Policies now address it: notify Responsible Person, Supervisor, and Head of organization as soon as possible. P. 14, E</a:t>
            </a:r>
          </a:p>
          <a:p>
            <a:endParaRPr lang="en-US" dirty="0"/>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30</a:t>
            </a:fld>
            <a:endParaRPr lang="en-US"/>
          </a:p>
        </p:txBody>
      </p:sp>
    </p:spTree>
    <p:extLst>
      <p:ext uri="{BB962C8B-B14F-4D97-AF65-F5344CB8AC3E}">
        <p14:creationId xmlns:p14="http://schemas.microsoft.com/office/powerpoint/2010/main" val="26420770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225550"/>
            <a:ext cx="5584825" cy="3141663"/>
          </a:xfrm>
        </p:spPr>
      </p:sp>
      <p:sp>
        <p:nvSpPr>
          <p:cNvPr id="3" name="Notes Placeholder 2"/>
          <p:cNvSpPr>
            <a:spLocks noGrp="1"/>
          </p:cNvSpPr>
          <p:nvPr>
            <p:ph type="body" idx="1"/>
          </p:nvPr>
        </p:nvSpPr>
        <p:spPr>
          <a:xfrm>
            <a:off x="702946" y="4479532"/>
            <a:ext cx="5617208" cy="3908818"/>
          </a:xfrm>
        </p:spPr>
        <p:txBody>
          <a:bodyPr/>
          <a:lstStyle/>
          <a:p>
            <a:pPr marL="171450" indent="-171450">
              <a:buFont typeface="Arial" panose="020B0604020202020204" pitchFamily="34" charset="0"/>
              <a:buChar char="•"/>
            </a:pPr>
            <a:r>
              <a:rPr lang="en-US" dirty="0"/>
              <a:t>Review: Who is considered an adult for the purposes of supervising children?  Answer: An adult is one who is 18 years old and not in high school.</a:t>
            </a:r>
          </a:p>
          <a:p>
            <a:r>
              <a:rPr lang="en-US" dirty="0"/>
              <a:t>	</a:t>
            </a:r>
          </a:p>
          <a:p>
            <a:pPr marL="171450" indent="-171450">
              <a:buFont typeface="Arial" panose="020B0604020202020204" pitchFamily="34" charset="0"/>
              <a:buChar char="•"/>
            </a:pPr>
            <a:r>
              <a:rPr lang="en-US" dirty="0"/>
              <a:t>Must be two years older than the oldest participant</a:t>
            </a:r>
          </a:p>
          <a:p>
            <a:pPr marL="628650" lvl="1" indent="-171450">
              <a:buFont typeface="Arial" panose="020B0604020202020204" pitchFamily="34" charset="0"/>
              <a:buChar char="•"/>
            </a:pPr>
            <a:r>
              <a:rPr lang="en-US" dirty="0"/>
              <a:t>If have a high school program that is open to kids age 14 – 18 (or older if they are still in high school), can an 18 year supervise?  No.  The key is that it is open to all high school students. </a:t>
            </a:r>
          </a:p>
          <a:p>
            <a:pPr lvl="1"/>
            <a:endParaRPr lang="en-US" dirty="0"/>
          </a:p>
          <a:p>
            <a:pPr marL="171450" indent="-171450">
              <a:buFont typeface="Arial" panose="020B0604020202020204" pitchFamily="34" charset="0"/>
              <a:buChar char="•"/>
            </a:pPr>
            <a:r>
              <a:rPr lang="en-US" dirty="0"/>
              <a:t>What are the requirements if you have an off-site activity?  - page 20, B. 1 &amp; 3 </a:t>
            </a:r>
          </a:p>
          <a:p>
            <a:pPr marL="628650" lvl="1" indent="-171450">
              <a:buFont typeface="Arial" panose="020B0604020202020204" pitchFamily="34" charset="0"/>
              <a:buChar char="•"/>
            </a:pPr>
            <a:r>
              <a:rPr lang="en-US" dirty="0"/>
              <a:t>Or driving?  P. 21, D.1</a:t>
            </a:r>
          </a:p>
          <a:p>
            <a:pPr marL="628650" lvl="1" indent="-171450">
              <a:buFont typeface="Arial" panose="020B0604020202020204" pitchFamily="34" charset="0"/>
              <a:buChar char="•"/>
            </a:pPr>
            <a:r>
              <a:rPr lang="en-US" dirty="0"/>
              <a:t>Or travel?  P 20, 1 &amp; 2</a:t>
            </a:r>
          </a:p>
          <a:p>
            <a:pPr marL="628650" lvl="1" indent="-171450">
              <a:buFont typeface="Arial" panose="020B0604020202020204" pitchFamily="34" charset="0"/>
              <a:buChar char="•"/>
            </a:pPr>
            <a:r>
              <a:rPr lang="en-US" dirty="0"/>
              <a:t>Or overnight? P 22, E</a:t>
            </a:r>
          </a:p>
          <a:p>
            <a:pPr lvl="1"/>
            <a:r>
              <a:rPr lang="en-US" dirty="0"/>
              <a:t>(If you have time, ask participants to turn to pages in the policies to identify how different situations are addressed. Otherwise, alert them to particular rules re. age)</a:t>
            </a:r>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31</a:t>
            </a:fld>
            <a:endParaRPr lang="en-US"/>
          </a:p>
        </p:txBody>
      </p:sp>
    </p:spTree>
    <p:extLst>
      <p:ext uri="{BB962C8B-B14F-4D97-AF65-F5344CB8AC3E}">
        <p14:creationId xmlns:p14="http://schemas.microsoft.com/office/powerpoint/2010/main" val="40128848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946" y="4479532"/>
            <a:ext cx="5617208" cy="4362852"/>
          </a:xfrm>
        </p:spPr>
        <p:txBody>
          <a:bodyPr/>
          <a:lstStyle/>
          <a:p>
            <a:pPr marL="171450" indent="-171450">
              <a:buFont typeface="Arial" panose="020B0604020202020204" pitchFamily="34" charset="0"/>
              <a:buChar char="•"/>
            </a:pPr>
            <a:r>
              <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Visibility is critical to supervising activities. What it takes to maintain appropriate visibility changes depending on setting.</a:t>
            </a:r>
          </a:p>
          <a:p>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Ask participants to recall the slide on bullying.  Where were the challenges to supervision?</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Symbol" panose="05050102010706020507" pitchFamily="18" charset="2"/>
              <a:buChar char=""/>
            </a:pPr>
            <a:r>
              <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How do you position yourself in a room to make sure you see all the room?</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pPr>
            <a:r>
              <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Hint:  Not in the middle</a:t>
            </a:r>
          </a:p>
          <a:p>
            <a:pPr marL="1143000" marR="0" lvl="2" indent="-228600">
              <a:spcBef>
                <a:spcPts val="0"/>
              </a:spcBef>
              <a:spcAft>
                <a:spcPts val="0"/>
              </a:spcAft>
              <a:buFont typeface="Wingdings" panose="05000000000000000000" pitchFamily="2" charset="2"/>
              <a:buChar char=""/>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Ask participants to describe challenges they have in maintaining visibility in their programs.</a:t>
            </a:r>
          </a:p>
          <a:p>
            <a:pPr marL="342900" marR="0" lvl="0" indent="-342900">
              <a:spcBef>
                <a:spcPts val="0"/>
              </a:spcBef>
              <a:spcAft>
                <a:spcPts val="0"/>
              </a:spcAft>
              <a:buFont typeface="Symbol" panose="05050102010706020507" pitchFamily="18" charset="2"/>
              <a:buChar char=""/>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Times New Roman" panose="02020603050405020304" pitchFamily="18" charset="0"/>
                <a:cs typeface="Calibri" panose="020F0502020204030204" pitchFamily="34" charset="0"/>
              </a:rPr>
              <a:t>Ask participants to look at the pictures on the screen and identify the area where harmful behavior is most likely to take place and why?</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Symbol" panose="05050102010706020507" pitchFamily="18" charset="2"/>
              <a:buChar char=""/>
            </a:pPr>
            <a:r>
              <a:rPr lang="en-US" dirty="0">
                <a:latin typeface="Calibri" panose="020F0502020204030204" pitchFamily="34" charset="0"/>
                <a:ea typeface="Times New Roman" panose="02020603050405020304" pitchFamily="18" charset="0"/>
                <a:cs typeface="Calibri" panose="020F0502020204030204" pitchFamily="34" charset="0"/>
              </a:rPr>
              <a:t>Restrooms – less supervision, children can be partially clothed</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Symbol" panose="05050102010706020507" pitchFamily="18" charset="2"/>
              <a:buChar char=""/>
            </a:pPr>
            <a:r>
              <a:rPr lang="en-US" dirty="0">
                <a:latin typeface="Calibri" panose="020F0502020204030204" pitchFamily="34" charset="0"/>
                <a:ea typeface="Times New Roman" panose="02020603050405020304" pitchFamily="18" charset="0"/>
                <a:cs typeface="Calibri" panose="020F0502020204030204" pitchFamily="34" charset="0"/>
              </a:rPr>
              <a:t>Showers – same issues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Symbol" panose="05050102010706020507" pitchFamily="18" charset="2"/>
              <a:buChar char=""/>
            </a:pPr>
            <a:r>
              <a:rPr lang="en-US" dirty="0">
                <a:latin typeface="Calibri" panose="020F0502020204030204" pitchFamily="34" charset="0"/>
                <a:ea typeface="Times New Roman" panose="02020603050405020304" pitchFamily="18" charset="0"/>
                <a:cs typeface="Calibri" panose="020F0502020204030204" pitchFamily="34" charset="0"/>
              </a:rPr>
              <a:t>Swimming pools – same issues and younger children and older 	children may be together</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Symbol" panose="05050102010706020507" pitchFamily="18" charset="2"/>
              <a:buChar char=""/>
            </a:pPr>
            <a:r>
              <a:rPr lang="en-US" dirty="0">
                <a:latin typeface="Calibri" panose="020F0502020204030204" pitchFamily="34" charset="0"/>
                <a:ea typeface="Times New Roman" panose="02020603050405020304" pitchFamily="18" charset="0"/>
                <a:cs typeface="Calibri" panose="020F0502020204030204" pitchFamily="34" charset="0"/>
              </a:rPr>
              <a:t>Playground – obstructions, tendency to talk with other teachers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Symbol" panose="05050102010706020507" pitchFamily="18" charset="2"/>
              <a:buChar char=""/>
            </a:pPr>
            <a:r>
              <a:rPr lang="en-US" dirty="0">
                <a:latin typeface="Calibri" panose="020F0502020204030204" pitchFamily="34" charset="0"/>
                <a:ea typeface="Times New Roman" panose="02020603050405020304" pitchFamily="18" charset="0"/>
                <a:cs typeface="Calibri" panose="020F0502020204030204" pitchFamily="34" charset="0"/>
              </a:rPr>
              <a:t>Nap time – same issues, including lower lights, children under covers</a:t>
            </a:r>
          </a:p>
          <a:p>
            <a:pPr marL="742950" marR="0" lvl="1" indent="-285750">
              <a:spcBef>
                <a:spcPts val="0"/>
              </a:spcBef>
              <a:spcAft>
                <a:spcPts val="0"/>
              </a:spcAft>
              <a:buFont typeface="Symbol" panose="05050102010706020507" pitchFamily="18" charset="2"/>
              <a:buChar char=""/>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Times New Roman" panose="02020603050405020304" pitchFamily="18" charset="0"/>
                <a:cs typeface="Calibri" panose="020F0502020204030204" pitchFamily="34" charset="0"/>
              </a:rPr>
              <a:t>Ask participants what happens if they find themselves in a less than optimal situation such as being alone with a child or if an adult cancels.  How do you maintain visibility?</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Symbol" panose="05050102010706020507" pitchFamily="18" charset="2"/>
              <a:buChar char=""/>
            </a:pPr>
            <a:r>
              <a:rPr lang="en-US" dirty="0">
                <a:latin typeface="Calibri" panose="020F0502020204030204" pitchFamily="34" charset="0"/>
                <a:ea typeface="Times New Roman" panose="02020603050405020304" pitchFamily="18" charset="0"/>
                <a:cs typeface="Calibri" panose="020F0502020204030204" pitchFamily="34" charset="0"/>
              </a:rPr>
              <a:t>Possible answers:  Open doors, roving monitor, move location</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32</a:t>
            </a:fld>
            <a:endParaRPr lang="en-US"/>
          </a:p>
        </p:txBody>
      </p:sp>
      <p:sp>
        <p:nvSpPr>
          <p:cNvPr id="5" name="Rectangle 4">
            <a:extLst>
              <a:ext uri="{FF2B5EF4-FFF2-40B4-BE49-F238E27FC236}">
                <a16:creationId xmlns:a16="http://schemas.microsoft.com/office/drawing/2014/main" id="{00F9052A-B163-441B-9523-1418C62CFFF9}"/>
              </a:ext>
            </a:extLst>
          </p:cNvPr>
          <p:cNvSpPr/>
          <p:nvPr/>
        </p:nvSpPr>
        <p:spPr>
          <a:xfrm>
            <a:off x="7702550" y="1478710"/>
            <a:ext cx="3511550" cy="461665"/>
          </a:xfrm>
          <a:prstGeom prst="rect">
            <a:avLst/>
          </a:prstGeom>
        </p:spPr>
        <p:txBody>
          <a:bodyPr>
            <a:spAutoFit/>
          </a:bodyPr>
          <a:lstStyle/>
          <a:p>
            <a:pPr marL="457200" marR="0">
              <a:spcBef>
                <a:spcPts val="0"/>
              </a:spcBef>
              <a:spcAft>
                <a:spcPts val="0"/>
              </a:spcAft>
            </a:pPr>
            <a:r>
              <a:rPr lang="en-US" sz="1200" dirty="0">
                <a:latin typeface="Calibri" panose="020F0502020204030204" pitchFamily="34" charset="0"/>
                <a:ea typeface="Times New Roman" panose="02020603050405020304" pitchFamily="18" charset="0"/>
                <a:cs typeface="Calibri" panose="020F0502020204030204" pitchFamily="34"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200" dirty="0">
                <a:latin typeface="Calibri" panose="020F0502020204030204" pitchFamily="34" charset="0"/>
                <a:ea typeface="Times New Roman" panose="02020603050405020304" pitchFamily="18"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892071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New to policies in 2020.  Important that Program Supervisors and Heads of Organizations know of the changes.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Must be an adult who is screened and trained under these policies</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33</a:t>
            </a:fld>
            <a:endParaRPr lang="en-US"/>
          </a:p>
        </p:txBody>
      </p:sp>
      <p:graphicFrame>
        <p:nvGraphicFramePr>
          <p:cNvPr id="5" name="Object 4">
            <a:extLst>
              <a:ext uri="{FF2B5EF4-FFF2-40B4-BE49-F238E27FC236}">
                <a16:creationId xmlns:a16="http://schemas.microsoft.com/office/drawing/2014/main" id="{B7927218-4FD5-4294-AF4F-238267660A9C}"/>
              </a:ext>
            </a:extLst>
          </p:cNvPr>
          <p:cNvGraphicFramePr>
            <a:graphicFrameLocks noChangeAspect="1"/>
          </p:cNvGraphicFramePr>
          <p:nvPr>
            <p:extLst>
              <p:ext uri="{D42A27DB-BD31-4B8C-83A1-F6EECF244321}">
                <p14:modId xmlns:p14="http://schemas.microsoft.com/office/powerpoint/2010/main" val="1428024981"/>
              </p:ext>
            </p:extLst>
          </p:nvPr>
        </p:nvGraphicFramePr>
        <p:xfrm>
          <a:off x="539750" y="702072"/>
          <a:ext cx="6096000" cy="3429000"/>
        </p:xfrm>
        <a:graphic>
          <a:graphicData uri="http://schemas.openxmlformats.org/presentationml/2006/ole">
            <mc:AlternateContent xmlns:mc="http://schemas.openxmlformats.org/markup-compatibility/2006">
              <mc:Choice xmlns:v="urn:schemas-microsoft-com:vml" Requires="v">
                <p:oleObj spid="_x0000_s1026" name="Slide" r:id="rId4" imgW="5715059" imgH="3214369" progId="PowerPoint.Slide.12">
                  <p:embed/>
                </p:oleObj>
              </mc:Choice>
              <mc:Fallback>
                <p:oleObj name="Slide" r:id="rId4" imgW="5715059" imgH="3214369" progId="PowerPoint.Slide.12">
                  <p:embed/>
                  <p:pic>
                    <p:nvPicPr>
                      <p:cNvPr id="5" name="Object 4">
                        <a:extLst>
                          <a:ext uri="{FF2B5EF4-FFF2-40B4-BE49-F238E27FC236}">
                            <a16:creationId xmlns:a16="http://schemas.microsoft.com/office/drawing/2014/main" id="{B7927218-4FD5-4294-AF4F-238267660A9C}"/>
                          </a:ext>
                        </a:extLst>
                      </p:cNvPr>
                      <p:cNvPicPr/>
                      <p:nvPr/>
                    </p:nvPicPr>
                    <p:blipFill>
                      <a:blip r:embed="rId5"/>
                      <a:stretch>
                        <a:fillRect/>
                      </a:stretch>
                    </p:blipFill>
                    <p:spPr>
                      <a:xfrm>
                        <a:off x="539750" y="702072"/>
                        <a:ext cx="6096000" cy="3429000"/>
                      </a:xfrm>
                      <a:prstGeom prst="rect">
                        <a:avLst/>
                      </a:prstGeom>
                    </p:spPr>
                  </p:pic>
                </p:oleObj>
              </mc:Fallback>
            </mc:AlternateContent>
          </a:graphicData>
        </a:graphic>
      </p:graphicFrame>
    </p:spTree>
    <p:extLst>
      <p:ext uri="{BB962C8B-B14F-4D97-AF65-F5344CB8AC3E}">
        <p14:creationId xmlns:p14="http://schemas.microsoft.com/office/powerpoint/2010/main" val="1215889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946" y="4479532"/>
            <a:ext cx="5617208" cy="3756418"/>
          </a:xfrm>
        </p:spPr>
        <p:txBody>
          <a:bodyPr/>
          <a:lstStyle/>
          <a:p>
            <a:pPr marL="228600" indent="-228600">
              <a:buAutoNum type="arabicPeriod"/>
            </a:pPr>
            <a:r>
              <a:rPr lang="en-US" dirty="0"/>
              <a:t>Think back to conversation about the 3 things an offender needs.  Discuss how screening and training may help one of those things from happening.</a:t>
            </a:r>
          </a:p>
          <a:p>
            <a:pPr marL="0" indent="0">
              <a:buNone/>
            </a:pPr>
            <a:endParaRPr lang="en-US" dirty="0"/>
          </a:p>
          <a:p>
            <a:pPr marL="171450" indent="-171450">
              <a:buFont typeface="Arial" panose="020B0604020202020204" pitchFamily="34" charset="0"/>
              <a:buChar char="•"/>
            </a:pPr>
            <a:r>
              <a:rPr lang="en-US" dirty="0"/>
              <a:t>Point to screening and training requirements. </a:t>
            </a:r>
          </a:p>
          <a:p>
            <a:endParaRPr lang="en-US" dirty="0"/>
          </a:p>
          <a:p>
            <a:pPr marL="171450" indent="-171450">
              <a:buFont typeface="Arial" panose="020B0604020202020204" pitchFamily="34" charset="0"/>
              <a:buChar char="•"/>
            </a:pPr>
            <a:r>
              <a:rPr lang="en-US" dirty="0"/>
              <a:t>Point to exceptions for parents – 6 x rule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Depending on whether participants include Program Supervisors, Heads of Organizations, etc., you may need to spend more or less time on this slide.</a:t>
            </a:r>
          </a:p>
          <a:p>
            <a:endParaRPr lang="en-US" dirty="0"/>
          </a:p>
          <a:p>
            <a:pPr marL="171450" indent="-171450">
              <a:buFont typeface="Arial" panose="020B0604020202020204" pitchFamily="34" charset="0"/>
              <a:buChar char="•"/>
            </a:pPr>
            <a:r>
              <a:rPr lang="en-US" dirty="0"/>
              <a:t>Ask if anyone if they use outside vendors in their programs and point to the options for screening and training</a:t>
            </a:r>
          </a:p>
          <a:p>
            <a:endParaRPr lang="en-US" dirty="0"/>
          </a:p>
          <a:p>
            <a:pPr marL="171450" indent="-171450">
              <a:buFont typeface="Arial" panose="020B0604020202020204" pitchFamily="34" charset="0"/>
              <a:buChar char="•"/>
            </a:pPr>
            <a:r>
              <a:rPr lang="en-US" dirty="0"/>
              <a:t>Explain the difference between “training only” certification and full certification – both involve screening and training</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Ask if anyone uses tutors or hires independent instructors. – What are rules for screening and training</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Encourage calling Safeguarding Office with questions.</a:t>
            </a:r>
          </a:p>
        </p:txBody>
      </p:sp>
      <p:sp>
        <p:nvSpPr>
          <p:cNvPr id="4" name="Slide Number Placeholder 3"/>
          <p:cNvSpPr>
            <a:spLocks noGrp="1"/>
          </p:cNvSpPr>
          <p:nvPr>
            <p:ph type="sldNum" sz="quarter" idx="5"/>
          </p:nvPr>
        </p:nvSpPr>
        <p:spPr/>
        <p:txBody>
          <a:bodyPr/>
          <a:lstStyle/>
          <a:p>
            <a:fld id="{64FBF19F-4C9E-4536-ACF8-311A21A1861F}" type="slidenum">
              <a:rPr lang="en-US" smtClean="0"/>
              <a:t>34</a:t>
            </a:fld>
            <a:endParaRPr lang="en-US"/>
          </a:p>
        </p:txBody>
      </p:sp>
    </p:spTree>
    <p:extLst>
      <p:ext uri="{BB962C8B-B14F-4D97-AF65-F5344CB8AC3E}">
        <p14:creationId xmlns:p14="http://schemas.microsoft.com/office/powerpoint/2010/main" val="21597817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946" y="4479533"/>
            <a:ext cx="5617208" cy="2232418"/>
          </a:xfrm>
        </p:spPr>
        <p:txBody>
          <a:bodyPr/>
          <a:lstStyle/>
          <a:p>
            <a:pPr marL="171450" indent="-171450">
              <a:buFont typeface="Arial" panose="020B0604020202020204" pitchFamily="34" charset="0"/>
              <a:buChar char="•"/>
            </a:pPr>
            <a:r>
              <a:rPr lang="en-US" dirty="0"/>
              <a:t>Identify – Understand what behaviors are inappropriate in the context our organizations.  Know the warning signs.</a:t>
            </a:r>
          </a:p>
          <a:p>
            <a:pPr marL="171450" indent="-171450">
              <a:buFont typeface="Arial" panose="020B0604020202020204" pitchFamily="34" charset="0"/>
              <a:buChar char="•"/>
            </a:pPr>
            <a:r>
              <a:rPr lang="en-US" dirty="0"/>
              <a:t>Intervene.  -  Know when and how to stop behaviors that are inappropriate.</a:t>
            </a:r>
          </a:p>
          <a:p>
            <a:pPr marL="171450" indent="-171450">
              <a:buFont typeface="Arial" panose="020B0604020202020204" pitchFamily="34" charset="0"/>
              <a:buChar char="•"/>
            </a:pPr>
            <a:r>
              <a:rPr lang="en-US" dirty="0"/>
              <a:t>Report.  -  Reporting internally insures that all appropriate people in an organization are aware of any situation that arises.  Reporting to appropriate authorities allows for appropriate investigation.</a:t>
            </a:r>
          </a:p>
          <a:p>
            <a:pPr marL="171450" indent="-171450">
              <a:buFont typeface="Arial" panose="020B0604020202020204" pitchFamily="34" charset="0"/>
              <a:buChar char="•"/>
            </a:pPr>
            <a:r>
              <a:rPr lang="en-US" dirty="0"/>
              <a:t>  These are the are most effective prevention tools at our disposal.</a:t>
            </a:r>
          </a:p>
        </p:txBody>
      </p:sp>
      <p:sp>
        <p:nvSpPr>
          <p:cNvPr id="4" name="Slide Number Placeholder 3"/>
          <p:cNvSpPr>
            <a:spLocks noGrp="1"/>
          </p:cNvSpPr>
          <p:nvPr>
            <p:ph type="sldNum" sz="quarter" idx="5"/>
          </p:nvPr>
        </p:nvSpPr>
        <p:spPr/>
        <p:txBody>
          <a:bodyPr/>
          <a:lstStyle/>
          <a:p>
            <a:fld id="{64FBF19F-4C9E-4536-ACF8-311A21A1861F}" type="slidenum">
              <a:rPr lang="en-US" smtClean="0"/>
              <a:t>35</a:t>
            </a:fld>
            <a:endParaRPr lang="en-US"/>
          </a:p>
        </p:txBody>
      </p:sp>
    </p:spTree>
    <p:extLst>
      <p:ext uri="{BB962C8B-B14F-4D97-AF65-F5344CB8AC3E}">
        <p14:creationId xmlns:p14="http://schemas.microsoft.com/office/powerpoint/2010/main" val="21181351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946" y="4479532"/>
            <a:ext cx="5617208" cy="3503523"/>
          </a:xfrm>
        </p:spPr>
        <p:txBody>
          <a:bodyPr/>
          <a:lstStyle/>
          <a:p>
            <a:pPr marL="171450" indent="-171450">
              <a:buFont typeface="Arial" panose="020B0604020202020204" pitchFamily="34" charset="0"/>
              <a:buChar char="•"/>
            </a:pPr>
            <a:r>
              <a:rPr lang="en-US" dirty="0"/>
              <a:t>Not all boundary violations and policy violations result in suspecting abuse.  Must still be reported to an appropriate person.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Contact information must be posted where activities for youth and children take place, along with policies.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Ask participants to name some of the boundary violations they may see in their programs.</a:t>
            </a:r>
          </a:p>
          <a:p>
            <a:endParaRPr lang="en-US" dirty="0"/>
          </a:p>
          <a:p>
            <a:pPr marL="171450" indent="-171450">
              <a:buFont typeface="Arial" panose="020B0604020202020204" pitchFamily="34" charset="0"/>
              <a:buChar char="•"/>
            </a:pPr>
            <a:r>
              <a:rPr lang="en-US" dirty="0"/>
              <a:t>People to whom you may report – RP, Supervisor, a Warden, Head of the organization.  Tell participants to read reporting section of policy for themselves.  Head must know so that the violations can be addressed.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Must let Head know of violation unless Head is object of reported violation, in which case may bypass Head and report directly to SG Minister or Canon to the Ordinary.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Reports should always be objective, without supposition or speculation.  </a:t>
            </a:r>
          </a:p>
          <a:p>
            <a:endParaRPr lang="en-US" dirty="0"/>
          </a:p>
          <a:p>
            <a:r>
              <a:rPr lang="en-US" dirty="0"/>
              <a:t>The following slides talks about interrupting behavior that is inappropriate and offering a teaching moment.</a:t>
            </a:r>
          </a:p>
        </p:txBody>
      </p:sp>
      <p:sp>
        <p:nvSpPr>
          <p:cNvPr id="4" name="Slide Number Placeholder 3"/>
          <p:cNvSpPr>
            <a:spLocks noGrp="1"/>
          </p:cNvSpPr>
          <p:nvPr>
            <p:ph type="sldNum" sz="quarter" idx="5"/>
          </p:nvPr>
        </p:nvSpPr>
        <p:spPr/>
        <p:txBody>
          <a:bodyPr/>
          <a:lstStyle/>
          <a:p>
            <a:fld id="{64FBF19F-4C9E-4536-ACF8-311A21A1861F}" type="slidenum">
              <a:rPr lang="en-US" smtClean="0"/>
              <a:t>36</a:t>
            </a:fld>
            <a:endParaRPr lang="en-US"/>
          </a:p>
        </p:txBody>
      </p:sp>
    </p:spTree>
    <p:extLst>
      <p:ext uri="{BB962C8B-B14F-4D97-AF65-F5344CB8AC3E}">
        <p14:creationId xmlns:p14="http://schemas.microsoft.com/office/powerpoint/2010/main" val="13237489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946" y="4479532"/>
            <a:ext cx="5617208" cy="2842017"/>
          </a:xfrm>
        </p:spPr>
        <p:txBody>
          <a:bodyPr/>
          <a:lstStyle/>
          <a:p>
            <a:pPr marL="171450" indent="-171450">
              <a:buFont typeface="Arial" panose="020B0604020202020204" pitchFamily="34" charset="0"/>
              <a:buChar char="•"/>
            </a:pPr>
            <a:r>
              <a:rPr lang="en-US" dirty="0"/>
              <a:t>Always interrupt behavior when it is happening.  </a:t>
            </a:r>
          </a:p>
          <a:p>
            <a:endParaRPr lang="en-US" dirty="0"/>
          </a:p>
          <a:p>
            <a:pPr marL="171450" indent="-171450">
              <a:buFont typeface="Arial" panose="020B0604020202020204" pitchFamily="34" charset="0"/>
              <a:buChar char="•"/>
            </a:pPr>
            <a:r>
              <a:rPr lang="en-US" dirty="0"/>
              <a:t>Follow-up conversation is appropriate when the boundary violation that doesn’t rise to the level of suspected abuse--an opportunity to train in the moment. DON’T WAIT UNTIL THE NEXT TIME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Be specific about you observe without judgement or blame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Set a limit by making sure that the individual is aware of the specific policy they were violating.</a:t>
            </a:r>
          </a:p>
          <a:p>
            <a:endParaRPr lang="en-US" dirty="0"/>
          </a:p>
          <a:p>
            <a:pPr marL="171450" indent="-171450">
              <a:buFont typeface="Arial" panose="020B0604020202020204" pitchFamily="34" charset="0"/>
              <a:buChar char="•"/>
            </a:pPr>
            <a:r>
              <a:rPr lang="en-US" dirty="0"/>
              <a:t>Third step makes clear what is expected in future.</a:t>
            </a:r>
          </a:p>
          <a:p>
            <a:endParaRPr lang="en-US" dirty="0"/>
          </a:p>
          <a:p>
            <a:pPr marL="171450" indent="-171450">
              <a:buFont typeface="Arial" panose="020B0604020202020204" pitchFamily="34" charset="0"/>
              <a:buChar char="•"/>
            </a:pPr>
            <a:r>
              <a:rPr lang="en-US" dirty="0"/>
              <a:t>Refer to the 1</a:t>
            </a:r>
            <a:r>
              <a:rPr lang="en-US" baseline="30000" dirty="0"/>
              <a:t>st</a:t>
            </a:r>
            <a:r>
              <a:rPr lang="en-US" dirty="0"/>
              <a:t> scenario.  What would 3 step conversation have involved?  What if boundary violation had been repeated?</a:t>
            </a:r>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37</a:t>
            </a:fld>
            <a:endParaRPr lang="en-US"/>
          </a:p>
        </p:txBody>
      </p:sp>
    </p:spTree>
    <p:extLst>
      <p:ext uri="{BB962C8B-B14F-4D97-AF65-F5344CB8AC3E}">
        <p14:creationId xmlns:p14="http://schemas.microsoft.com/office/powerpoint/2010/main" val="25563560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 into small groups if appropriate to discuss the scenario.</a:t>
            </a:r>
          </a:p>
          <a:p>
            <a:endParaRPr lang="en-US" dirty="0"/>
          </a:p>
          <a:p>
            <a:pPr marL="171450" indent="-171450">
              <a:buFont typeface="Arial" panose="020B0604020202020204" pitchFamily="34" charset="0"/>
              <a:buChar char="•"/>
            </a:pPr>
            <a:r>
              <a:rPr lang="en-US" dirty="0"/>
              <a:t>What policies address this scenario?  </a:t>
            </a:r>
          </a:p>
          <a:p>
            <a:pPr marL="628650" lvl="1" indent="-171450">
              <a:buFont typeface="Arial" panose="020B0604020202020204" pitchFamily="34" charset="0"/>
              <a:buChar char="•"/>
            </a:pPr>
            <a:r>
              <a:rPr lang="en-US" dirty="0"/>
              <a:t>Showing favoritism- spending time exclusively with one child</a:t>
            </a:r>
          </a:p>
          <a:p>
            <a:pPr marL="628650" lvl="1" indent="-171450">
              <a:buFont typeface="Arial" panose="020B0604020202020204" pitchFamily="34" charset="0"/>
              <a:buChar char="•"/>
            </a:pPr>
            <a:r>
              <a:rPr lang="en-US" dirty="0"/>
              <a:t>Having a child over the age of 3 in your lap</a:t>
            </a:r>
          </a:p>
          <a:p>
            <a:pPr marL="628650" lvl="1"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Does it matter what sex/gender the youth and chaperone are? (No)</a:t>
            </a:r>
          </a:p>
          <a:p>
            <a:r>
              <a:rPr lang="en-US" dirty="0"/>
              <a:t>	</a:t>
            </a:r>
          </a:p>
          <a:p>
            <a:pPr marL="171450" indent="-171450">
              <a:buFont typeface="Arial" panose="020B0604020202020204" pitchFamily="34" charset="0"/>
              <a:buChar char="•"/>
            </a:pPr>
            <a:r>
              <a:rPr lang="en-US" dirty="0"/>
              <a:t>How do you address this situation using the 3-part conversation?</a:t>
            </a:r>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38</a:t>
            </a:fld>
            <a:endParaRPr lang="en-US"/>
          </a:p>
        </p:txBody>
      </p:sp>
    </p:spTree>
    <p:extLst>
      <p:ext uri="{BB962C8B-B14F-4D97-AF65-F5344CB8AC3E}">
        <p14:creationId xmlns:p14="http://schemas.microsoft.com/office/powerpoint/2010/main" val="15022632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946" y="4479532"/>
            <a:ext cx="5601017" cy="4747018"/>
          </a:xfrm>
        </p:spPr>
        <p:txBody>
          <a:bodyPr/>
          <a:lstStyle/>
          <a:p>
            <a:pPr marL="171450" indent="-171450">
              <a:buFont typeface="Arial" panose="020B0604020202020204" pitchFamily="34" charset="0"/>
              <a:buChar char="•"/>
            </a:pPr>
            <a:r>
              <a:rPr lang="en-US" dirty="0"/>
              <a:t>In Texas ( not true of all states), we are all mandated reporters. If we suspect abuse of a child, must report that abuse to civil authorities. Reports to civil authorities may be made anonymously.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Reporting should offer objective information.  What you observed or what you were told, identifying information about the child.  Sample reporting form is on SG webpage but isn’t required. </a:t>
            </a:r>
          </a:p>
          <a:p>
            <a:endParaRPr lang="en-US" dirty="0"/>
          </a:p>
          <a:p>
            <a:pPr marL="171450" indent="-171450">
              <a:buFont typeface="Arial" panose="020B0604020202020204" pitchFamily="34" charset="0"/>
              <a:buChar char="•"/>
            </a:pPr>
            <a:r>
              <a:rPr lang="en-US" dirty="0"/>
              <a:t>Anyone who has reason to suspect child abuse of any kind (not just sexual) should make a report even if not certain .  For guidance as to what is cause for reasonable suspicion, see the Child Protective Services Guide provided by childwelfare.gov.</a:t>
            </a:r>
          </a:p>
          <a:p>
            <a:pPr marL="628650" lvl="1" indent="-171450">
              <a:buFont typeface="Arial" panose="020B0604020202020204" pitchFamily="34" charset="0"/>
              <a:buChar char="•"/>
            </a:pPr>
            <a:r>
              <a:rPr lang="en-US" dirty="0"/>
              <a:t>Know signs that suggest abuse: welts on the back of the legs v. bruising on knees or elbows, bruising that is in outline of hand, teeth marks, etc. </a:t>
            </a:r>
          </a:p>
          <a:p>
            <a:pPr marL="628650" lvl="1" indent="-171450">
              <a:buFont typeface="Arial" panose="020B0604020202020204" pitchFamily="34" charset="0"/>
              <a:buChar char="•"/>
            </a:pPr>
            <a:r>
              <a:rPr lang="en-US" dirty="0"/>
              <a:t>For more information about detecting signs of trauma see recorded webinar at: </a:t>
            </a:r>
          </a:p>
          <a:p>
            <a:pPr lvl="2"/>
            <a:r>
              <a:rPr lang="en-US" dirty="0">
                <a:hlinkClick r:id="rId3"/>
              </a:rPr>
              <a:t>https://centerforchildprotection.org/services/education-services/</a:t>
            </a:r>
            <a:endParaRPr lang="en-US" dirty="0"/>
          </a:p>
          <a:p>
            <a:endParaRPr lang="en-US" dirty="0"/>
          </a:p>
          <a:p>
            <a:pPr marL="171450" indent="-171450">
              <a:buFont typeface="Arial" panose="020B0604020202020204" pitchFamily="34" charset="0"/>
              <a:buChar char="•"/>
            </a:pPr>
            <a:r>
              <a:rPr lang="en-US" dirty="0"/>
              <a:t>As with boundary or policy violations, </a:t>
            </a:r>
            <a:r>
              <a:rPr lang="en-US" b="1" dirty="0"/>
              <a:t>must also report to the appropriate person(s) in your organization. </a:t>
            </a:r>
            <a:r>
              <a:rPr lang="en-US" dirty="0"/>
              <a:t> Do not need to report to anyone who is the subject of the complaint.</a:t>
            </a:r>
          </a:p>
          <a:p>
            <a:endParaRPr lang="en-US" dirty="0"/>
          </a:p>
          <a:p>
            <a:pPr marL="171450" indent="-171450">
              <a:buFont typeface="Arial" panose="020B0604020202020204" pitchFamily="34" charset="0"/>
              <a:buChar char="•"/>
            </a:pPr>
            <a:r>
              <a:rPr lang="en-US" dirty="0"/>
              <a:t>If head of organization or any diocesan employee, report directly to the Safeguarding Minister or Canon to the Ordinary.  </a:t>
            </a:r>
          </a:p>
          <a:p>
            <a:endParaRPr lang="en-US" dirty="0"/>
          </a:p>
          <a:p>
            <a:pPr marL="171450" indent="-171450">
              <a:buFont typeface="Arial" panose="020B0604020202020204" pitchFamily="34" charset="0"/>
              <a:buChar char="•"/>
            </a:pPr>
            <a:r>
              <a:rPr lang="en-US" dirty="0"/>
              <a:t>Point participants to the page with names and contact information.</a:t>
            </a:r>
          </a:p>
          <a:p>
            <a:endParaRPr lang="en-US" dirty="0"/>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39</a:t>
            </a:fld>
            <a:endParaRPr lang="en-US"/>
          </a:p>
        </p:txBody>
      </p:sp>
    </p:spTree>
    <p:extLst>
      <p:ext uri="{BB962C8B-B14F-4D97-AF65-F5344CB8AC3E}">
        <p14:creationId xmlns:p14="http://schemas.microsoft.com/office/powerpoint/2010/main" val="1322190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7350" y="4479532"/>
            <a:ext cx="6324600" cy="3375418"/>
          </a:xfrm>
        </p:spPr>
        <p:txBody>
          <a:bodyPr/>
          <a:lstStyle/>
          <a:p>
            <a:pPr marL="171450" indent="-171450">
              <a:buFont typeface="Arial" panose="020B0604020202020204" pitchFamily="34" charset="0"/>
              <a:buChar char="•"/>
              <a:defRPr/>
            </a:pPr>
            <a:r>
              <a:rPr lang="en-US" dirty="0"/>
              <a:t>Encourage participants to “look again” at their communities with an eye to assessing how safeguarding policies are implemented, what they do well and how things could be improved. </a:t>
            </a:r>
          </a:p>
          <a:p>
            <a:pPr>
              <a:defRPr/>
            </a:pPr>
            <a:endParaRPr lang="en-US" dirty="0">
              <a:solidFill>
                <a:srgbClr val="FF0000"/>
              </a:solidFill>
            </a:endParaRPr>
          </a:p>
          <a:p>
            <a:pPr marL="171450" indent="-171450">
              <a:buFont typeface="Arial" panose="020B0604020202020204" pitchFamily="34" charset="0"/>
              <a:buChar char="•"/>
              <a:defRPr/>
            </a:pPr>
            <a:r>
              <a:rPr lang="en-US" dirty="0"/>
              <a:t>Remind them that the heart of our work and ministry is relationship and that relationships with children can be a catalyst for growth or distorted for self-gratification.  </a:t>
            </a:r>
          </a:p>
          <a:p>
            <a:pPr marL="171450" indent="-171450">
              <a:buFont typeface="Arial" panose="020B0604020202020204" pitchFamily="34" charset="0"/>
              <a:buChar char="•"/>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Remind them Episcopal institutions reflect the baptismal promises to </a:t>
            </a:r>
            <a:r>
              <a:rPr lang="en-US" sz="1200" kern="1200" dirty="0">
                <a:effectLst/>
                <a:latin typeface="+mn-lt"/>
                <a:ea typeface="+mn-ea"/>
                <a:cs typeface="+mn-cs"/>
              </a:rPr>
              <a:t>seek and serve Christ in all persons, loving our neighbor as ourselves, to strive for justice and peace among all people, and to respect the dignity of every human being.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Goal is to provide safe, nurturing environments for all children, which is one way we live into these promises.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Training and adherence to policies demonstrates accountability to parents and to the communities where we work and volunteer.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4</a:t>
            </a:fld>
            <a:endParaRPr lang="en-US"/>
          </a:p>
        </p:txBody>
      </p:sp>
    </p:spTree>
    <p:extLst>
      <p:ext uri="{BB962C8B-B14F-4D97-AF65-F5344CB8AC3E}">
        <p14:creationId xmlns:p14="http://schemas.microsoft.com/office/powerpoint/2010/main" val="31784420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a:p>
            <a:r>
              <a:rPr lang="en-US" dirty="0"/>
              <a:t> Why would we fail to report observed violations of policy?</a:t>
            </a:r>
          </a:p>
          <a:p>
            <a:endParaRPr lang="en-US" dirty="0"/>
          </a:p>
          <a:p>
            <a:pPr marL="171450" indent="-171450">
              <a:buFont typeface="Arial" panose="020B0604020202020204" pitchFamily="34" charset="0"/>
              <a:buChar char="•"/>
            </a:pPr>
            <a:r>
              <a:rPr lang="en-US" dirty="0"/>
              <a:t>Might make excuses for someone’s behavior, especially if we think the person’s motives for behavior were innocent</a:t>
            </a:r>
          </a:p>
          <a:p>
            <a:pPr marL="171450" indent="-171450">
              <a:buFont typeface="Arial" panose="020B0604020202020204" pitchFamily="34" charset="0"/>
              <a:buChar char="•"/>
            </a:pPr>
            <a:r>
              <a:rPr lang="en-US" dirty="0"/>
              <a:t>Don’t like conflict</a:t>
            </a:r>
          </a:p>
          <a:p>
            <a:pPr marL="171450" indent="-171450">
              <a:buFont typeface="Arial" panose="020B0604020202020204" pitchFamily="34" charset="0"/>
              <a:buChar char="•"/>
            </a:pPr>
            <a:r>
              <a:rPr lang="en-US" dirty="0"/>
              <a:t>May not know the policies well or understand the reason for standards of behavior</a:t>
            </a:r>
          </a:p>
          <a:p>
            <a:pPr marL="171450" indent="-171450">
              <a:buFont typeface="Arial" panose="020B0604020202020204" pitchFamily="34" charset="0"/>
              <a:buChar char="•"/>
            </a:pPr>
            <a:r>
              <a:rPr lang="en-US" dirty="0"/>
              <a:t>Someone we know and trust might be involved.</a:t>
            </a:r>
          </a:p>
          <a:p>
            <a:pPr marL="228600" indent="-228600">
              <a:buAutoNum type="arabicPeriod"/>
            </a:pPr>
            <a:endParaRPr lang="en-US" dirty="0"/>
          </a:p>
          <a:p>
            <a:r>
              <a:rPr lang="en-US" dirty="0"/>
              <a:t>Why would we fail to report suspicions of abuse or neglect based on observation or report?</a:t>
            </a:r>
          </a:p>
          <a:p>
            <a:endParaRPr lang="en-US" dirty="0"/>
          </a:p>
          <a:p>
            <a:pPr marL="171450" indent="-171450">
              <a:buFont typeface="Arial" panose="020B0604020202020204" pitchFamily="34" charset="0"/>
              <a:buChar char="•"/>
            </a:pPr>
            <a:r>
              <a:rPr lang="en-US" dirty="0"/>
              <a:t>Might not be certain and don’t want to create problems.</a:t>
            </a:r>
          </a:p>
          <a:p>
            <a:pPr marL="171450" indent="-171450">
              <a:buFont typeface="Arial" panose="020B0604020202020204" pitchFamily="34" charset="0"/>
              <a:buChar char="•"/>
            </a:pPr>
            <a:r>
              <a:rPr lang="en-US" dirty="0"/>
              <a:t>Might not think it’s our responsibility.</a:t>
            </a:r>
          </a:p>
          <a:p>
            <a:pPr marL="171450" indent="-171450">
              <a:buFont typeface="Arial" panose="020B0604020202020204" pitchFamily="34" charset="0"/>
              <a:buChar char="•"/>
            </a:pPr>
            <a:r>
              <a:rPr lang="en-US" dirty="0"/>
              <a:t>Difficult to imagine someone hurting a child, so we may dismiss what we saw or heard.</a:t>
            </a:r>
          </a:p>
          <a:p>
            <a:pPr marL="171450" indent="-171450">
              <a:buFont typeface="Arial" panose="020B0604020202020204" pitchFamily="34" charset="0"/>
              <a:buChar char="•"/>
            </a:pPr>
            <a:r>
              <a:rPr lang="en-US" dirty="0"/>
              <a:t>Might not believe what a child is reporting</a:t>
            </a:r>
          </a:p>
        </p:txBody>
      </p:sp>
      <p:sp>
        <p:nvSpPr>
          <p:cNvPr id="4" name="Slide Number Placeholder 3"/>
          <p:cNvSpPr>
            <a:spLocks noGrp="1"/>
          </p:cNvSpPr>
          <p:nvPr>
            <p:ph type="sldNum" sz="quarter" idx="5"/>
          </p:nvPr>
        </p:nvSpPr>
        <p:spPr/>
        <p:txBody>
          <a:bodyPr/>
          <a:lstStyle/>
          <a:p>
            <a:fld id="{64FBF19F-4C9E-4536-ACF8-311A21A1861F}" type="slidenum">
              <a:rPr lang="en-US" smtClean="0"/>
              <a:t>40</a:t>
            </a:fld>
            <a:endParaRPr lang="en-US"/>
          </a:p>
        </p:txBody>
      </p:sp>
      <p:sp>
        <p:nvSpPr>
          <p:cNvPr id="5" name="Rectangle 4">
            <a:extLst>
              <a:ext uri="{FF2B5EF4-FFF2-40B4-BE49-F238E27FC236}">
                <a16:creationId xmlns:a16="http://schemas.microsoft.com/office/drawing/2014/main" id="{9A185752-9452-42E1-B5AF-8E49D50E9124}"/>
              </a:ext>
            </a:extLst>
          </p:cNvPr>
          <p:cNvSpPr/>
          <p:nvPr/>
        </p:nvSpPr>
        <p:spPr>
          <a:xfrm>
            <a:off x="7020240" y="844550"/>
            <a:ext cx="3511550" cy="369332"/>
          </a:xfrm>
          <a:prstGeom prst="rect">
            <a:avLst/>
          </a:prstGeom>
        </p:spPr>
        <p:txBody>
          <a:bodyPr>
            <a:spAutoFit/>
          </a:bodyPr>
          <a:lstStyle/>
          <a:p>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39853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41</a:t>
            </a:fld>
            <a:endParaRPr lang="en-US"/>
          </a:p>
        </p:txBody>
      </p:sp>
    </p:spTree>
    <p:extLst>
      <p:ext uri="{BB962C8B-B14F-4D97-AF65-F5344CB8AC3E}">
        <p14:creationId xmlns:p14="http://schemas.microsoft.com/office/powerpoint/2010/main" val="37915609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42</a:t>
            </a:fld>
            <a:endParaRPr lang="en-US"/>
          </a:p>
        </p:txBody>
      </p:sp>
      <p:sp>
        <p:nvSpPr>
          <p:cNvPr id="5" name="Rectangle 4">
            <a:extLst>
              <a:ext uri="{FF2B5EF4-FFF2-40B4-BE49-F238E27FC236}">
                <a16:creationId xmlns:a16="http://schemas.microsoft.com/office/drawing/2014/main" id="{86AB04CD-EF74-4DDD-A861-8E2436F2B29A}"/>
              </a:ext>
            </a:extLst>
          </p:cNvPr>
          <p:cNvSpPr/>
          <p:nvPr/>
        </p:nvSpPr>
        <p:spPr>
          <a:xfrm>
            <a:off x="1530350" y="5002221"/>
            <a:ext cx="3511550" cy="2862322"/>
          </a:xfrm>
          <a:prstGeom prst="rect">
            <a:avLst/>
          </a:prstGeom>
        </p:spPr>
        <p:txBody>
          <a:bodyPr>
            <a:spAutoFit/>
          </a:bodyPr>
          <a:lstStyle/>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Times New Roman" panose="02020603050405020304" pitchFamily="18" charset="0"/>
                <a:cs typeface="Calibri" panose="020F0502020204030204" pitchFamily="34" charset="0"/>
              </a:rPr>
              <a:t>Ask participants to read the code of conduct out loud, together.</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Times New Roman" panose="02020603050405020304" pitchFamily="18" charset="0"/>
                <a:cs typeface="Calibri" panose="020F0502020204030204" pitchFamily="34" charset="0"/>
              </a:rPr>
              <a:t>Pass around the sign-out sheet, if in person training.  Can have people put their name in chat box to indicate agreement if a Zoom training.</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Times New Roman" panose="02020603050405020304" pitchFamily="18" charset="0"/>
                <a:cs typeface="Calibri" panose="020F0502020204030204" pitchFamily="34" charset="0"/>
              </a:rPr>
              <a:t>Final questions – Prayer at the end if desired.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6554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946" y="4479533"/>
            <a:ext cx="5617208" cy="2232418"/>
          </a:xfrm>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5</a:t>
            </a:fld>
            <a:endParaRPr lang="en-US"/>
          </a:p>
        </p:txBody>
      </p:sp>
    </p:spTree>
    <p:extLst>
      <p:ext uri="{BB962C8B-B14F-4D97-AF65-F5344CB8AC3E}">
        <p14:creationId xmlns:p14="http://schemas.microsoft.com/office/powerpoint/2010/main" val="1358931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946" y="4479532"/>
            <a:ext cx="5617208" cy="4362852"/>
          </a:xfrm>
        </p:spPr>
        <p:txBody>
          <a:bodyPr/>
          <a:lstStyle/>
          <a:p>
            <a:pPr marL="171450" indent="-171450">
              <a:buFont typeface="Arial" panose="020B0604020202020204" pitchFamily="34" charset="0"/>
              <a:buChar char="•"/>
            </a:pPr>
            <a:r>
              <a:rPr lang="en-US" dirty="0"/>
              <a:t>We also train because we know reality of our culture.  Child abuse is major health concern in our country and around the world.  </a:t>
            </a:r>
          </a:p>
          <a:p>
            <a:endParaRPr lang="en-US" dirty="0"/>
          </a:p>
          <a:p>
            <a:pPr marL="171450" indent="-171450">
              <a:buFont typeface="Arial" panose="020B0604020202020204" pitchFamily="34" charset="0"/>
              <a:buChar char="•"/>
            </a:pPr>
            <a:r>
              <a:rPr lang="en-US" dirty="0"/>
              <a:t>Go over the statistics. </a:t>
            </a:r>
          </a:p>
          <a:p>
            <a:endParaRPr lang="en-US" dirty="0"/>
          </a:p>
          <a:p>
            <a:pPr marL="171450" indent="-171450">
              <a:buFont typeface="Arial" panose="020B0604020202020204" pitchFamily="34" charset="0"/>
              <a:buChar char="•"/>
            </a:pPr>
            <a:r>
              <a:rPr lang="en-US" dirty="0"/>
              <a:t>Focus on statistics on left. Name at least 3 things we can tell about a potential offender based on this information?  Ask for responses before adding the following.</a:t>
            </a:r>
          </a:p>
          <a:p>
            <a:pPr marL="628650" lvl="1" indent="-171450">
              <a:buFont typeface="Arial" panose="020B0604020202020204" pitchFamily="34" charset="0"/>
              <a:buChar char="•"/>
            </a:pPr>
            <a:r>
              <a:rPr lang="en-US" dirty="0"/>
              <a:t>Someone who has gained the trust of the child</a:t>
            </a:r>
          </a:p>
          <a:p>
            <a:pPr marL="628650" lvl="1" indent="-171450">
              <a:buFont typeface="Arial" panose="020B0604020202020204" pitchFamily="34" charset="0"/>
              <a:buChar char="•"/>
            </a:pPr>
            <a:r>
              <a:rPr lang="en-US" dirty="0"/>
              <a:t>Someone who has gained the trust of the parent, guardian or organization</a:t>
            </a:r>
          </a:p>
          <a:p>
            <a:pPr marL="628650" lvl="1" indent="-171450">
              <a:buFont typeface="Arial" panose="020B0604020202020204" pitchFamily="34" charset="0"/>
              <a:buChar char="•"/>
            </a:pPr>
            <a:r>
              <a:rPr lang="en-US" dirty="0"/>
              <a:t>Someone with access to the child – may be considered a safe adult</a:t>
            </a:r>
          </a:p>
          <a:p>
            <a:pPr marL="628650" lvl="1" indent="-171450">
              <a:buFont typeface="Arial" panose="020B0604020202020204" pitchFamily="34" charset="0"/>
              <a:buChar char="•"/>
            </a:pPr>
            <a:r>
              <a:rPr lang="en-US" dirty="0"/>
              <a:t>Someone with opportunity to be alone with a child or to be unobservable</a:t>
            </a:r>
          </a:p>
          <a:p>
            <a:endParaRPr lang="en-US" dirty="0"/>
          </a:p>
          <a:p>
            <a:pPr marL="171450" indent="-171450">
              <a:buFont typeface="Arial" panose="020B0604020202020204" pitchFamily="34" charset="0"/>
              <a:buChar char="•"/>
            </a:pPr>
            <a:r>
              <a:rPr lang="en-US" dirty="0"/>
              <a:t>Now name at least 3 things that this doesn’t tell us about a potential offender.  Ask them to respond – wait before prompting with some of the following:</a:t>
            </a:r>
          </a:p>
          <a:p>
            <a:pPr marL="628650" lvl="1" indent="-171450">
              <a:buFont typeface="Arial" panose="020B0604020202020204" pitchFamily="34" charset="0"/>
              <a:buChar char="•"/>
            </a:pPr>
            <a:r>
              <a:rPr lang="en-US" dirty="0"/>
              <a:t>Gender, age, religion, sexual orientation, race, socio-economic status, etc.</a:t>
            </a:r>
          </a:p>
          <a:p>
            <a:endParaRPr lang="en-US" dirty="0"/>
          </a:p>
          <a:p>
            <a:pPr marL="171450" indent="-171450">
              <a:buFont typeface="Arial" panose="020B0604020202020204" pitchFamily="34" charset="0"/>
              <a:buChar char="•"/>
            </a:pPr>
            <a:r>
              <a:rPr lang="en-US" dirty="0"/>
              <a:t>None of the characteristics we have mentioned, taken together or separately are any indication of whether someone is safe or not safe.   The best tools we have at our disposal are an understanding of how an offender gains access to children, the ability to identify behaviors that an offender may engage in and awareness of our role in preventing abuse.</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6</a:t>
            </a:fld>
            <a:endParaRPr lang="en-US"/>
          </a:p>
        </p:txBody>
      </p:sp>
    </p:spTree>
    <p:extLst>
      <p:ext uri="{BB962C8B-B14F-4D97-AF65-F5344CB8AC3E}">
        <p14:creationId xmlns:p14="http://schemas.microsoft.com/office/powerpoint/2010/main" val="4127706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3550" y="4425950"/>
            <a:ext cx="5856604" cy="6248400"/>
          </a:xfrm>
        </p:spPr>
        <p:txBody>
          <a:bodyPr/>
          <a:lstStyle/>
          <a:p>
            <a:r>
              <a:rPr lang="en-US" dirty="0"/>
              <a:t>What conditions must be present of an offender to offend against a child. Access, Privacy and Control</a:t>
            </a:r>
          </a:p>
          <a:p>
            <a:endParaRPr lang="en-US" dirty="0"/>
          </a:p>
          <a:p>
            <a:pPr marL="228600" indent="-228600">
              <a:buFont typeface="+mj-lt"/>
              <a:buAutoNum type="arabicPeriod"/>
            </a:pPr>
            <a:r>
              <a:rPr lang="en-US" b="1" dirty="0"/>
              <a:t>Access</a:t>
            </a:r>
            <a:r>
              <a:rPr lang="en-US" dirty="0"/>
              <a:t> –How does an adult gain access to a child?  Solicit possible answers from 3 people</a:t>
            </a:r>
          </a:p>
          <a:p>
            <a:pPr marL="628650" lvl="1" indent="-171450">
              <a:buFont typeface="Arial" panose="020B0604020202020204" pitchFamily="34" charset="0"/>
              <a:buChar char="•"/>
            </a:pPr>
            <a:r>
              <a:rPr lang="en-US" dirty="0"/>
              <a:t>Finds jobs or volunteer positions that involve working with children (watch for  frequent job changes)</a:t>
            </a:r>
          </a:p>
          <a:p>
            <a:pPr marL="628650" lvl="1" indent="-171450">
              <a:buFont typeface="Arial" panose="020B0604020202020204" pitchFamily="34" charset="0"/>
              <a:buChar char="•"/>
            </a:pPr>
            <a:r>
              <a:rPr lang="en-US" dirty="0"/>
              <a:t>Initiates contact with children offers to spend time even when it isn’t requested like picking them up from school</a:t>
            </a:r>
          </a:p>
          <a:p>
            <a:pPr marL="628650" lvl="1" indent="-171450">
              <a:buFont typeface="Arial" panose="020B0604020202020204" pitchFamily="34" charset="0"/>
              <a:buChar char="•"/>
            </a:pPr>
            <a:r>
              <a:rPr lang="en-US" dirty="0"/>
              <a:t>Engages children online</a:t>
            </a:r>
          </a:p>
          <a:p>
            <a:pPr marL="628650" lvl="1" indent="-171450">
              <a:buFont typeface="Arial" panose="020B0604020202020204" pitchFamily="34" charset="0"/>
              <a:buChar char="•"/>
            </a:pPr>
            <a:r>
              <a:rPr lang="en-US" dirty="0"/>
              <a:t>Overextends themselves by volunteering to give up personal time to tutor, babysit or spend time with a child, especially if parents are over extended. </a:t>
            </a:r>
          </a:p>
          <a:p>
            <a:pPr lvl="1"/>
            <a:r>
              <a:rPr lang="en-US" b="1" dirty="0"/>
              <a:t>Ask: How do offenders gain access to children or youth in a virtual world?</a:t>
            </a:r>
          </a:p>
          <a:p>
            <a:r>
              <a:rPr lang="en-US" dirty="0"/>
              <a:t>	</a:t>
            </a:r>
          </a:p>
          <a:p>
            <a:r>
              <a:rPr lang="en-US" dirty="0"/>
              <a:t>2. </a:t>
            </a:r>
            <a:r>
              <a:rPr lang="en-US" b="1" dirty="0"/>
              <a:t>Privacy</a:t>
            </a:r>
            <a:r>
              <a:rPr lang="en-US" dirty="0"/>
              <a:t> – Offender will look for opportunity to be alone with children. </a:t>
            </a:r>
          </a:p>
          <a:p>
            <a:pPr marL="628650" lvl="1" indent="-171450">
              <a:buFont typeface="Arial" panose="020B0604020202020204" pitchFamily="34" charset="0"/>
              <a:buChar char="•"/>
            </a:pPr>
            <a:r>
              <a:rPr lang="en-US" dirty="0"/>
              <a:t>Offers to take them to the bathroom</a:t>
            </a:r>
          </a:p>
          <a:p>
            <a:pPr marL="628650" lvl="1" indent="-171450">
              <a:buFont typeface="Arial" panose="020B0604020202020204" pitchFamily="34" charset="0"/>
              <a:buChar char="•"/>
            </a:pPr>
            <a:r>
              <a:rPr lang="en-US" dirty="0"/>
              <a:t>Offers private lessons</a:t>
            </a:r>
          </a:p>
          <a:p>
            <a:pPr marL="628650" lvl="1" indent="-171450">
              <a:buFont typeface="Arial" panose="020B0604020202020204" pitchFamily="34" charset="0"/>
              <a:buChar char="•"/>
            </a:pPr>
            <a:r>
              <a:rPr lang="en-US" dirty="0"/>
              <a:t>Meets in private spaces or staying late on a job or premises where there are children.  </a:t>
            </a:r>
          </a:p>
          <a:p>
            <a:pPr marL="628650" lvl="1" indent="-171450">
              <a:buFont typeface="Arial" panose="020B0604020202020204" pitchFamily="34" charset="0"/>
              <a:buChar char="•"/>
            </a:pPr>
            <a:r>
              <a:rPr lang="en-US" dirty="0"/>
              <a:t>Discourages adults from participating in or monitoring activities with children.</a:t>
            </a:r>
          </a:p>
          <a:p>
            <a:pPr marL="628650" lvl="1" indent="-171450">
              <a:buFont typeface="Arial" panose="020B0604020202020204" pitchFamily="34" charset="0"/>
              <a:buChar char="•"/>
            </a:pPr>
            <a:r>
              <a:rPr lang="en-US" dirty="0"/>
              <a:t>Communicates privately with children – text, phone, FB, Instagram, or other social networking sites.</a:t>
            </a:r>
          </a:p>
          <a:p>
            <a:pPr lvl="1"/>
            <a:r>
              <a:rPr lang="en-US" b="1" dirty="0"/>
              <a:t>Ask: What are limitations an adult should place on their engagement with a child in a physical environment?  In a virtual environment.</a:t>
            </a:r>
          </a:p>
          <a:p>
            <a:endParaRPr lang="en-US" dirty="0"/>
          </a:p>
          <a:p>
            <a:r>
              <a:rPr lang="en-US" dirty="0"/>
              <a:t>3. </a:t>
            </a:r>
            <a:r>
              <a:rPr lang="en-US" b="1" dirty="0"/>
              <a:t>Control </a:t>
            </a:r>
            <a:r>
              <a:rPr lang="en-US" dirty="0"/>
              <a:t>– How an offender isolates a child, makes a child emotionally dependent, and secures their loyalty so they won’t tell.</a:t>
            </a:r>
          </a:p>
          <a:p>
            <a:pPr marL="628650" lvl="1" indent="-171450">
              <a:buFont typeface="Arial" panose="020B0604020202020204" pitchFamily="34" charset="0"/>
              <a:buChar char="•"/>
            </a:pPr>
            <a:r>
              <a:rPr lang="en-US" dirty="0"/>
              <a:t>Encourages child to break or stretch rules</a:t>
            </a:r>
          </a:p>
          <a:p>
            <a:pPr marL="628650" lvl="1" indent="-171450">
              <a:buFont typeface="Arial" panose="020B0604020202020204" pitchFamily="34" charset="0"/>
              <a:buChar char="•"/>
            </a:pPr>
            <a:r>
              <a:rPr lang="en-US" dirty="0"/>
              <a:t>Gives special gifts – in secret – without permission or against parents wishes</a:t>
            </a:r>
          </a:p>
          <a:p>
            <a:pPr marL="628650" lvl="1" indent="-171450">
              <a:buFont typeface="Arial" panose="020B0604020202020204" pitchFamily="34" charset="0"/>
              <a:buChar char="•"/>
            </a:pPr>
            <a:r>
              <a:rPr lang="en-US" dirty="0"/>
              <a:t>Treats children as if they were peers (uses inappropriate language or swears, tells off-color jokes, talks to kids about personal topics)</a:t>
            </a:r>
          </a:p>
          <a:p>
            <a:pPr marL="628650" lvl="1" indent="-171450">
              <a:buFont typeface="Arial" panose="020B0604020202020204" pitchFamily="34" charset="0"/>
              <a:buChar char="•"/>
            </a:pPr>
            <a:r>
              <a:rPr lang="en-US" dirty="0"/>
              <a:t>Threatens or intimidates child.</a:t>
            </a:r>
          </a:p>
          <a:p>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7</a:t>
            </a:fld>
            <a:endParaRPr lang="en-US"/>
          </a:p>
        </p:txBody>
      </p:sp>
    </p:spTree>
    <p:extLst>
      <p:ext uri="{BB962C8B-B14F-4D97-AF65-F5344CB8AC3E}">
        <p14:creationId xmlns:p14="http://schemas.microsoft.com/office/powerpoint/2010/main" val="31728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946" y="4479532"/>
            <a:ext cx="5617208" cy="3832618"/>
          </a:xfrm>
        </p:spPr>
        <p:txBody>
          <a:bodyPr/>
          <a:lstStyle/>
          <a:p>
            <a:pPr marL="171450" indent="-171450">
              <a:buFont typeface="Arial" panose="020B0604020202020204" pitchFamily="34" charset="0"/>
              <a:buChar char="•"/>
            </a:pPr>
            <a:r>
              <a:rPr lang="en-US" dirty="0"/>
              <a:t>Defining Boundaries is the process of determining what is acceptable and what is not.</a:t>
            </a:r>
          </a:p>
          <a:p>
            <a:pPr marL="171450" indent="-171450">
              <a:buFont typeface="Arial" panose="020B0604020202020204" pitchFamily="34" charset="0"/>
              <a:buChar char="•"/>
            </a:pPr>
            <a:endParaRPr lang="en-US" dirty="0"/>
          </a:p>
          <a:p>
            <a:r>
              <a:rPr lang="en-US" sz="1200" b="1" i="0" u="none" strike="noStrike" kern="1200" dirty="0">
                <a:solidFill>
                  <a:schemeClr val="tx1"/>
                </a:solidFill>
                <a:effectLst/>
                <a:latin typeface="+mn-lt"/>
                <a:ea typeface="+mn-ea"/>
                <a:cs typeface="+mn-cs"/>
              </a:rPr>
              <a:t>Emotional Boundaries: </a:t>
            </a:r>
            <a:r>
              <a:rPr lang="en-US" u="none" strike="noStrike" dirty="0"/>
              <a:t>Protect </a:t>
            </a:r>
            <a:r>
              <a:rPr lang="en-US" sz="1200" b="0" i="0" kern="1200" dirty="0">
                <a:solidFill>
                  <a:schemeClr val="tx1"/>
                </a:solidFill>
                <a:effectLst/>
                <a:latin typeface="+mn-lt"/>
                <a:ea typeface="+mn-ea"/>
                <a:cs typeface="+mn-cs"/>
              </a:rPr>
              <a:t>self- esteem and identity with right to make </a:t>
            </a:r>
            <a:r>
              <a:rPr lang="en-US" dirty="0"/>
              <a:t>one’s </a:t>
            </a:r>
            <a:r>
              <a:rPr lang="en-US" sz="1200" b="0" i="0" kern="1200" dirty="0">
                <a:solidFill>
                  <a:schemeClr val="tx1"/>
                </a:solidFill>
                <a:effectLst/>
                <a:latin typeface="+mn-lt"/>
                <a:ea typeface="+mn-ea"/>
                <a:cs typeface="+mn-cs"/>
              </a:rPr>
              <a:t>own choices. To feel what one feels and not be shamed, dismissed or ridiculed. To not take responsibility for another’s feeling.</a:t>
            </a:r>
          </a:p>
          <a:p>
            <a:endParaRPr lang="en-US" dirty="0"/>
          </a:p>
          <a:p>
            <a:r>
              <a:rPr lang="en-US" b="1" dirty="0"/>
              <a:t>Physical Boundaries: </a:t>
            </a:r>
            <a:r>
              <a:rPr lang="en-US" dirty="0"/>
              <a:t>Protect our bodies.  Help us decide what are acceptable levels of physical closeness and with whom we are physically intimate.</a:t>
            </a:r>
          </a:p>
          <a:p>
            <a:endParaRPr lang="en-US" dirty="0"/>
          </a:p>
          <a:p>
            <a:r>
              <a:rPr lang="en-US" b="1" dirty="0"/>
              <a:t>Behavioral Boundaries: </a:t>
            </a:r>
            <a:r>
              <a:rPr lang="en-US" dirty="0"/>
              <a:t>P</a:t>
            </a:r>
            <a:r>
              <a:rPr lang="en-US" b="0" dirty="0"/>
              <a:t>rotect our actions.  What makes us sensitive to what might be hurtful to someone.  Keeps us from actions that might be harmful to ourselves or other people.</a:t>
            </a:r>
            <a:endParaRPr lang="en-US" b="1" dirty="0"/>
          </a:p>
          <a:p>
            <a:endParaRPr lang="en-US" dirty="0"/>
          </a:p>
          <a:p>
            <a:pPr marL="171450" indent="-171450">
              <a:buFont typeface="Arial" panose="020B0604020202020204" pitchFamily="34" charset="0"/>
              <a:buChar char="•"/>
            </a:pPr>
            <a:r>
              <a:rPr lang="en-US" dirty="0"/>
              <a:t>Adults model behaviors that  help children identify who are safe adults.</a:t>
            </a:r>
          </a:p>
          <a:p>
            <a:endParaRPr lang="en-US" dirty="0"/>
          </a:p>
          <a:p>
            <a:pPr marL="171450" indent="-171450">
              <a:buFont typeface="Arial" panose="020B0604020202020204" pitchFamily="34" charset="0"/>
              <a:buChar char="•"/>
            </a:pPr>
            <a:r>
              <a:rPr lang="en-US" dirty="0"/>
              <a:t>Healthy boundaries allow for expressing affection, communicating, and relationship- building in a way that is transparent and understood by both people</a:t>
            </a:r>
          </a:p>
          <a:p>
            <a:endParaRPr lang="en-US" dirty="0"/>
          </a:p>
          <a:p>
            <a:pPr marL="171450" indent="-171450">
              <a:buFont typeface="Arial" panose="020B0604020202020204" pitchFamily="34" charset="0"/>
              <a:buChar char="•"/>
            </a:pPr>
            <a:r>
              <a:rPr lang="en-US" dirty="0"/>
              <a:t>Possible breakout conversation:  What happens your boundaries are not respected – what impact does that have on your sense of safety and on your relationships?</a:t>
            </a:r>
          </a:p>
          <a:p>
            <a:pPr marL="228600" indent="-228600">
              <a:buAutoNum type="arabicPeriod"/>
            </a:pPr>
            <a:endParaRPr lang="en-US"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8</a:t>
            </a:fld>
            <a:endParaRPr lang="en-US"/>
          </a:p>
        </p:txBody>
      </p:sp>
    </p:spTree>
    <p:extLst>
      <p:ext uri="{BB962C8B-B14F-4D97-AF65-F5344CB8AC3E}">
        <p14:creationId xmlns:p14="http://schemas.microsoft.com/office/powerpoint/2010/main" val="2974849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946" y="4479533"/>
            <a:ext cx="5617208" cy="1470417"/>
          </a:xfrm>
        </p:spPr>
        <p:txBody>
          <a:bodyPr/>
          <a:lstStyle/>
          <a:p>
            <a:pPr marL="171450" indent="-171450">
              <a:buFont typeface="Arial" panose="020B0604020202020204" pitchFamily="34" charset="0"/>
              <a:buChar char="•"/>
            </a:pPr>
            <a:r>
              <a:rPr lang="en-US" dirty="0"/>
              <a:t>Ask for comments on what stood out for participants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“Grooming is the process of preparing a child or young person to experience relational sexual abuse without strong resistance or subsequent disclosure. It is a pattern of boundary violations intended to increase closeness, dependency, involvement and trust between the adult and the child he or she is targeting.” Monica Applewhite</a:t>
            </a:r>
            <a:endParaRPr lang="en-US" b="1" dirty="0"/>
          </a:p>
          <a:p>
            <a:pPr marL="228600" indent="-228600">
              <a:buAutoNum type="arabicPeriod"/>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5"/>
          </p:nvPr>
        </p:nvSpPr>
        <p:spPr/>
        <p:txBody>
          <a:bodyPr/>
          <a:lstStyle/>
          <a:p>
            <a:fld id="{64FBF19F-4C9E-4536-ACF8-311A21A1861F}" type="slidenum">
              <a:rPr lang="en-US" smtClean="0"/>
              <a:t>9</a:t>
            </a:fld>
            <a:endParaRPr lang="en-US"/>
          </a:p>
        </p:txBody>
      </p:sp>
    </p:spTree>
    <p:extLst>
      <p:ext uri="{BB962C8B-B14F-4D97-AF65-F5344CB8AC3E}">
        <p14:creationId xmlns:p14="http://schemas.microsoft.com/office/powerpoint/2010/main" val="76209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dirty="0"/>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785327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614D2723-4850-48F9-9B48-01972BA49659}" type="datetime1">
              <a:rPr lang="en-US" smtClean="0"/>
              <a:t>10/23/2020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57065697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614D2723-4850-48F9-9B48-01972BA49659}" type="datetime1">
              <a:rPr lang="en-US" smtClean="0"/>
              <a:t>10/23/2020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751343801"/>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14D2723-4850-48F9-9B48-01972BA49659}" type="datetime1">
              <a:rPr lang="en-US" smtClean="0"/>
              <a:t>10/23/2020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282129504"/>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524001" y="452718"/>
            <a:ext cx="8526833" cy="1400530"/>
          </a:xfrm>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1489588" y="20574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Text Placeholder 3"/>
          <p:cNvSpPr>
            <a:spLocks noGrp="1"/>
          </p:cNvSpPr>
          <p:nvPr>
            <p:ph type="body" sz="half" idx="15"/>
          </p:nvPr>
        </p:nvSpPr>
        <p:spPr>
          <a:xfrm>
            <a:off x="1509104" y="27432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740300" y="20574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729747" y="27432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1341" y="20574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981341" y="27432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582783" y="22098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18868" y="22098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7173991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393638" y="630259"/>
            <a:ext cx="9404723" cy="1400530"/>
          </a:xfrm>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1390252"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1390252"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390252"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627164"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4627163"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625811"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62489"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862488"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862364"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4463931"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700016"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448891698"/>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452718"/>
            <a:ext cx="8526834" cy="140053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523019" y="2052918"/>
            <a:ext cx="8526834" cy="4195481"/>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F8C81A-F4FF-4C32-97BB-8BFDB57097A3}" type="datetime1">
              <a:rPr lang="en-US" smtClean="0"/>
              <a:t>10/23/2020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889960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590280-FA50-49E9-A04F-58AE9AA6CAAA}" type="datetime1">
              <a:rPr lang="en-US" smtClean="0"/>
              <a:t>10/23/2020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319422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C142B-7AA7-9743-AB1D-677E58B91F42}"/>
              </a:ext>
            </a:extLst>
          </p:cNvPr>
          <p:cNvSpPr>
            <a:spLocks noGrp="1"/>
          </p:cNvSpPr>
          <p:nvPr>
            <p:ph type="title"/>
          </p:nvPr>
        </p:nvSpPr>
        <p:spPr>
          <a:xfrm>
            <a:off x="1524000" y="452718"/>
            <a:ext cx="8526834" cy="1400530"/>
          </a:xfrm>
        </p:spPr>
        <p:txBody>
          <a:bodyPr/>
          <a:lstStyle/>
          <a:p>
            <a:r>
              <a:rPr lang="en-US"/>
              <a:t>Click to edit Master title style</a:t>
            </a:r>
          </a:p>
        </p:txBody>
      </p:sp>
      <p:sp>
        <p:nvSpPr>
          <p:cNvPr id="3" name="Date Placeholder 2">
            <a:extLst>
              <a:ext uri="{FF2B5EF4-FFF2-40B4-BE49-F238E27FC236}">
                <a16:creationId xmlns:a16="http://schemas.microsoft.com/office/drawing/2014/main" id="{C071610A-8ADB-2C45-BFBE-C9185CEF9B7C}"/>
              </a:ext>
            </a:extLst>
          </p:cNvPr>
          <p:cNvSpPr>
            <a:spLocks noGrp="1"/>
          </p:cNvSpPr>
          <p:nvPr>
            <p:ph type="dt" sz="half" idx="10"/>
          </p:nvPr>
        </p:nvSpPr>
        <p:spPr/>
        <p:txBody>
          <a:bodyPr/>
          <a:lstStyle/>
          <a:p>
            <a:fld id="{614D2723-4850-48F9-9B48-01972BA49659}" type="datetime1">
              <a:rPr lang="en-US" smtClean="0"/>
              <a:t>10/23/2020</a:t>
            </a:fld>
            <a:endParaRPr lang="en-US" dirty="0"/>
          </a:p>
        </p:txBody>
      </p:sp>
      <p:sp>
        <p:nvSpPr>
          <p:cNvPr id="4" name="Footer Placeholder 3">
            <a:extLst>
              <a:ext uri="{FF2B5EF4-FFF2-40B4-BE49-F238E27FC236}">
                <a16:creationId xmlns:a16="http://schemas.microsoft.com/office/drawing/2014/main" id="{CAE3DD89-C578-5B43-95CE-68A86DF25DA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9A6118C-01B9-6A47-BA38-479B27E89764}"/>
              </a:ext>
            </a:extLst>
          </p:cNvPr>
          <p:cNvSpPr>
            <a:spLocks noGrp="1"/>
          </p:cNvSpPr>
          <p:nvPr>
            <p:ph type="sldNum" sz="quarter" idx="12"/>
          </p:nvPr>
        </p:nvSpPr>
        <p:spPr/>
        <p:txBody>
          <a:bodyPr/>
          <a:lstStyle/>
          <a:p>
            <a:fld id="{D57F1E4F-1CFF-5643-939E-02111984F565}" type="slidenum">
              <a:rPr lang="en-US" smtClean="0"/>
              <a:t>‹#›</a:t>
            </a:fld>
            <a:endParaRPr lang="en-US" dirty="0"/>
          </a:p>
        </p:txBody>
      </p:sp>
      <p:sp>
        <p:nvSpPr>
          <p:cNvPr id="6" name="Rectangle 5">
            <a:extLst>
              <a:ext uri="{FF2B5EF4-FFF2-40B4-BE49-F238E27FC236}">
                <a16:creationId xmlns:a16="http://schemas.microsoft.com/office/drawing/2014/main" id="{4A7AF318-D2AE-404C-8668-B1E0A548206E}"/>
              </a:ext>
            </a:extLst>
          </p:cNvPr>
          <p:cNvSpPr/>
          <p:nvPr userDrawn="1"/>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713729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452718"/>
            <a:ext cx="8526834" cy="1400530"/>
          </a:xfrm>
        </p:spPr>
        <p:txBody>
          <a:bodyPr/>
          <a:lstStyle/>
          <a:p>
            <a:r>
              <a:rPr lang="en-US"/>
              <a:t>Click to edit Master title style</a:t>
            </a:r>
            <a:endParaRPr lang="en-US" dirty="0"/>
          </a:p>
        </p:txBody>
      </p:sp>
      <p:sp>
        <p:nvSpPr>
          <p:cNvPr id="3" name="Content Placeholder 2"/>
          <p:cNvSpPr>
            <a:spLocks noGrp="1"/>
          </p:cNvSpPr>
          <p:nvPr>
            <p:ph idx="1"/>
          </p:nvPr>
        </p:nvSpPr>
        <p:spPr>
          <a:xfrm>
            <a:off x="1523019" y="2052918"/>
            <a:ext cx="8526834" cy="4195481"/>
          </a:xfrm>
        </p:spPr>
        <p:txBody>
          <a:bodyPr/>
          <a:lstStyle>
            <a:lvl2pPr marL="742950" indent="-285750">
              <a:buFont typeface=".SF NS Symbols Regular"/>
              <a:buChar char="★"/>
              <a:defRPr/>
            </a:lvl2pPr>
            <a:lvl3pPr marL="1143000" indent="-228600">
              <a:buFont typeface=".SF NS Symbols Regular"/>
              <a:buChar char="★"/>
              <a:defRPr/>
            </a:lvl3pPr>
            <a:lvl4pPr marL="1600200" indent="-228600">
              <a:buFont typeface=".SF NS Symbols Regular"/>
              <a:buChar char="★"/>
              <a:defRPr/>
            </a:lvl4pPr>
            <a:lvl5pPr marL="2057400" indent="-228600">
              <a:buFont typeface=".SF NS Symbols Regular"/>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p:txBody>
          <a:bodyPr/>
          <a:lstStyle/>
          <a:p>
            <a:fld id="{4A31E145-8A3D-4868-A243-D8F2BA03C6FA}" type="datetime1">
              <a:rPr lang="en-US" smtClean="0"/>
              <a:t>10/23/2020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893225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452718"/>
            <a:ext cx="8526834" cy="1400530"/>
          </a:xfrm>
        </p:spPr>
        <p:txBody>
          <a:bodyPr/>
          <a:lstStyle/>
          <a:p>
            <a:r>
              <a:rPr lang="en-US" dirty="0"/>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DBA138E-2F34-4455-B497-AFA68FAAE9BB}" type="datetime1">
              <a:rPr lang="en-US" smtClean="0"/>
              <a:t>10/23/2020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921875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4000" y="452718"/>
            <a:ext cx="8526834" cy="140053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3DFE25D-EB06-4889-B2B6-7A71F6B174A7}" type="datetime1">
              <a:rPr lang="en-US" smtClean="0"/>
              <a:t>10/23/2020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396578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24000" y="452718"/>
            <a:ext cx="8526834" cy="1400530"/>
          </a:xfrm>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CEC31C7C-1FBA-4934-AD31-8F6945A09954}" type="datetime1">
              <a:rPr lang="en-US" smtClean="0"/>
              <a:t>10/23/2020</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70110533"/>
      </p:ext>
    </p:extLst>
  </p:cSld>
  <p:clrMapOvr>
    <a:masterClrMapping/>
  </p:clrMapOvr>
  <p:extLst>
    <p:ext uri="{DCECCB84-F9BA-43D5-87BE-67443E8EF086}">
      <p15:sldGuideLst xmlns:p15="http://schemas.microsoft.com/office/powerpoint/2012/main">
        <p15:guide id="1" orient="horz" pos="672" userDrawn="1">
          <p15:clr>
            <a:srgbClr val="FBAE40"/>
          </p15:clr>
        </p15:guide>
        <p15:guide id="2" pos="38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9F7926D-92D5-4F93-8BD7-34AEABE43C26}" type="datetime1">
              <a:rPr lang="en-US" smtClean="0"/>
              <a:t>10/23/2020</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lvl1pPr>
              <a:defRPr>
                <a:solidFill>
                  <a:schemeClr val="bg1"/>
                </a:solidFill>
              </a:defRPr>
            </a:lvl1p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2555635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BCBB8A05-D678-4313-B054-0C4DE4AF9E43}" type="datetime1">
              <a:rPr lang="en-US" smtClean="0"/>
              <a:t>10/23/2020</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163844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14D2723-4850-48F9-9B48-01972BA49659}" type="datetime1">
              <a:rPr lang="en-US" smtClean="0"/>
              <a:t>10/23/2020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257010161"/>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88661" y="4800587"/>
            <a:ext cx="8591952"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88661" y="685800"/>
            <a:ext cx="8591951"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388660" y="5367325"/>
            <a:ext cx="8591952"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14D2723-4850-48F9-9B48-01972BA49659}" type="datetime1">
              <a:rPr lang="en-US" smtClean="0"/>
              <a:t>10/23/2020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814629939"/>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0">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14D2723-4850-48F9-9B48-01972BA49659}" type="datetime1">
              <a:rPr lang="en-US" smtClean="0"/>
              <a:t>10/23/2020</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707690" y="181970"/>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844208233"/>
      </p:ext>
    </p:extLst>
  </p:cSld>
  <p:clrMap bg1="dk1" tx1="lt1" bg2="dk2" tx2="lt2" accent1="accent1" accent2="accent2" accent3="accent3" accent4="accent4" accent5="accent5" accent6="accent6" hlink="hlink" folHlink="folHlink"/>
  <p:sldLayoutIdLst>
    <p:sldLayoutId id="2147483831" r:id="rId1"/>
    <p:sldLayoutId id="2147483832"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701" r:id="rId17"/>
  </p:sldLayoutIdLst>
  <p:hf hdr="0" ftr="0" dt="0"/>
  <p:txStyles>
    <p:titleStyle>
      <a:lvl1pPr algn="l" defTabSz="457200" rtl="0" eaLnBrk="1" latinLnBrk="0" hangingPunct="1">
        <a:spcBef>
          <a:spcPct val="0"/>
        </a:spcBef>
        <a:buNone/>
        <a:defRPr sz="42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Tx/>
        <a:buBlip>
          <a:blip r:embed="rId21"/>
        </a:buBlip>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SF NS Symbols Regular"/>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SF NS Symbols Regular"/>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SF NS Symbols Regular"/>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SF NS Symbols Regular"/>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72" userDrawn="1">
          <p15:clr>
            <a:srgbClr val="F26B43"/>
          </p15:clr>
        </p15:guide>
        <p15:guide id="2" pos="4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C8DEE-1840-5344-BA75-B6C8A21B67E7}"/>
              </a:ext>
            </a:extLst>
          </p:cNvPr>
          <p:cNvSpPr>
            <a:spLocks noGrp="1"/>
          </p:cNvSpPr>
          <p:nvPr>
            <p:ph type="ctrTitle"/>
          </p:nvPr>
        </p:nvSpPr>
        <p:spPr>
          <a:xfrm>
            <a:off x="3200400" y="3657600"/>
            <a:ext cx="6248400" cy="2286000"/>
          </a:xfrm>
        </p:spPr>
        <p:txBody>
          <a:bodyPr/>
          <a:lstStyle/>
          <a:p>
            <a:r>
              <a:rPr lang="en-US" sz="5400" dirty="0"/>
              <a:t>SAFEGUARDING</a:t>
            </a:r>
            <a:br>
              <a:rPr lang="en-US" sz="5400" dirty="0"/>
            </a:br>
            <a:r>
              <a:rPr lang="en-US" sz="5400" dirty="0"/>
              <a:t>GOD’S CHILDREN </a:t>
            </a:r>
            <a:br>
              <a:rPr lang="en-US" dirty="0"/>
            </a:br>
            <a:endParaRPr lang="en-US" sz="2000" dirty="0"/>
          </a:p>
        </p:txBody>
      </p:sp>
      <p:sp>
        <p:nvSpPr>
          <p:cNvPr id="3" name="Subtitle 2">
            <a:extLst>
              <a:ext uri="{FF2B5EF4-FFF2-40B4-BE49-F238E27FC236}">
                <a16:creationId xmlns:a16="http://schemas.microsoft.com/office/drawing/2014/main" id="{2BDB0A25-1FFE-DF4B-B22B-802A967C3AB6}"/>
              </a:ext>
            </a:extLst>
          </p:cNvPr>
          <p:cNvSpPr>
            <a:spLocks noGrp="1"/>
          </p:cNvSpPr>
          <p:nvPr>
            <p:ph type="subTitle" idx="1"/>
          </p:nvPr>
        </p:nvSpPr>
        <p:spPr>
          <a:xfrm>
            <a:off x="457200" y="914400"/>
            <a:ext cx="8825658" cy="861420"/>
          </a:xfrm>
        </p:spPr>
        <p:txBody>
          <a:bodyPr>
            <a:normAutofit/>
          </a:bodyPr>
          <a:lstStyle/>
          <a:p>
            <a:r>
              <a:rPr lang="en-US" dirty="0"/>
              <a:t>Ministries of wellness &amp; care</a:t>
            </a:r>
          </a:p>
        </p:txBody>
      </p:sp>
      <p:pic>
        <p:nvPicPr>
          <p:cNvPr id="8" name="Picture 7" descr="A picture containing building, window&#10;&#10;Description automatically generated">
            <a:extLst>
              <a:ext uri="{FF2B5EF4-FFF2-40B4-BE49-F238E27FC236}">
                <a16:creationId xmlns:a16="http://schemas.microsoft.com/office/drawing/2014/main" id="{AB2968DE-35B3-461A-914E-407DC618219A}"/>
              </a:ext>
            </a:extLst>
          </p:cNvPr>
          <p:cNvPicPr>
            <a:picLocks noChangeAspect="1"/>
          </p:cNvPicPr>
          <p:nvPr/>
        </p:nvPicPr>
        <p:blipFill>
          <a:blip r:embed="rId3"/>
          <a:stretch>
            <a:fillRect/>
          </a:stretch>
        </p:blipFill>
        <p:spPr>
          <a:xfrm>
            <a:off x="1244600" y="1775820"/>
            <a:ext cx="9702800" cy="1793651"/>
          </a:xfrm>
          <a:prstGeom prst="rect">
            <a:avLst/>
          </a:prstGeom>
        </p:spPr>
      </p:pic>
    </p:spTree>
    <p:extLst>
      <p:ext uri="{BB962C8B-B14F-4D97-AF65-F5344CB8AC3E}">
        <p14:creationId xmlns:p14="http://schemas.microsoft.com/office/powerpoint/2010/main" val="2315914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66982-7172-491C-9C14-2A4C4ED306BC}"/>
              </a:ext>
            </a:extLst>
          </p:cNvPr>
          <p:cNvSpPr>
            <a:spLocks noGrp="1"/>
          </p:cNvSpPr>
          <p:nvPr>
            <p:ph type="title"/>
          </p:nvPr>
        </p:nvSpPr>
        <p:spPr>
          <a:xfrm>
            <a:off x="1676400" y="457200"/>
            <a:ext cx="8526834" cy="1400530"/>
          </a:xfrm>
        </p:spPr>
        <p:txBody>
          <a:bodyPr/>
          <a:lstStyle/>
          <a:p>
            <a:r>
              <a:rPr lang="en-US" dirty="0"/>
              <a:t>BEHAVIORS THAT VIOLATE BOUNDARIES – Warning Signs</a:t>
            </a:r>
          </a:p>
        </p:txBody>
      </p:sp>
      <p:sp>
        <p:nvSpPr>
          <p:cNvPr id="3" name="Slide Number Placeholder 2">
            <a:extLst>
              <a:ext uri="{FF2B5EF4-FFF2-40B4-BE49-F238E27FC236}">
                <a16:creationId xmlns:a16="http://schemas.microsoft.com/office/drawing/2014/main" id="{1818A04E-BB43-4478-A12F-7BC55D8010E6}"/>
              </a:ext>
            </a:extLst>
          </p:cNvPr>
          <p:cNvSpPr>
            <a:spLocks noGrp="1"/>
          </p:cNvSpPr>
          <p:nvPr>
            <p:ph type="sldNum" sz="quarter" idx="12"/>
          </p:nvPr>
        </p:nvSpPr>
        <p:spPr/>
        <p:txBody>
          <a:bodyPr/>
          <a:lstStyle/>
          <a:p>
            <a:fld id="{D57F1E4F-1CFF-5643-939E-02111984F565}" type="slidenum">
              <a:rPr lang="en-US" smtClean="0"/>
              <a:t>10</a:t>
            </a:fld>
            <a:endParaRPr lang="en-US" dirty="0"/>
          </a:p>
        </p:txBody>
      </p:sp>
      <p:graphicFrame>
        <p:nvGraphicFramePr>
          <p:cNvPr id="4" name="Content Placeholder 8">
            <a:extLst>
              <a:ext uri="{FF2B5EF4-FFF2-40B4-BE49-F238E27FC236}">
                <a16:creationId xmlns:a16="http://schemas.microsoft.com/office/drawing/2014/main" id="{4FB5757E-412C-49F0-92C9-5067FB01EA98}"/>
              </a:ext>
            </a:extLst>
          </p:cNvPr>
          <p:cNvGraphicFramePr>
            <a:graphicFrameLocks/>
          </p:cNvGraphicFramePr>
          <p:nvPr>
            <p:extLst>
              <p:ext uri="{D42A27DB-BD31-4B8C-83A1-F6EECF244321}">
                <p14:modId xmlns:p14="http://schemas.microsoft.com/office/powerpoint/2010/main" val="1452520252"/>
              </p:ext>
            </p:extLst>
          </p:nvPr>
        </p:nvGraphicFramePr>
        <p:xfrm>
          <a:off x="606220" y="1857730"/>
          <a:ext cx="10939669" cy="46382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64042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9C782-D1C7-4A5C-8069-971BCFDEF163}"/>
              </a:ext>
            </a:extLst>
          </p:cNvPr>
          <p:cNvSpPr>
            <a:spLocks noGrp="1"/>
          </p:cNvSpPr>
          <p:nvPr>
            <p:ph type="title"/>
          </p:nvPr>
        </p:nvSpPr>
        <p:spPr>
          <a:xfrm>
            <a:off x="1442361" y="838200"/>
            <a:ext cx="9265330" cy="1058333"/>
          </a:xfrm>
        </p:spPr>
        <p:txBody>
          <a:bodyPr/>
          <a:lstStyle/>
          <a:p>
            <a:r>
              <a:rPr lang="en-US" dirty="0"/>
              <a:t>SCENARIO #1</a:t>
            </a:r>
          </a:p>
        </p:txBody>
      </p:sp>
      <p:sp>
        <p:nvSpPr>
          <p:cNvPr id="3" name="Text Placeholder 2">
            <a:extLst>
              <a:ext uri="{FF2B5EF4-FFF2-40B4-BE49-F238E27FC236}">
                <a16:creationId xmlns:a16="http://schemas.microsoft.com/office/drawing/2014/main" id="{6863E5D9-EEDC-4FD3-8B29-7FA5EE9651F2}"/>
              </a:ext>
            </a:extLst>
          </p:cNvPr>
          <p:cNvSpPr>
            <a:spLocks noGrp="1"/>
          </p:cNvSpPr>
          <p:nvPr>
            <p:ph type="body" sz="half" idx="2"/>
          </p:nvPr>
        </p:nvSpPr>
        <p:spPr>
          <a:xfrm>
            <a:off x="1484309" y="1896533"/>
            <a:ext cx="10134600" cy="4191000"/>
          </a:xfrm>
        </p:spPr>
        <p:txBody>
          <a:bodyPr>
            <a:normAutofit/>
          </a:bodyPr>
          <a:lstStyle/>
          <a:p>
            <a:endParaRPr lang="en-US" sz="2800" dirty="0">
              <a:solidFill>
                <a:srgbClr val="008080"/>
              </a:solidFill>
            </a:endParaRPr>
          </a:p>
          <a:p>
            <a:pPr algn="just"/>
            <a:r>
              <a:rPr lang="en-US" sz="2800" dirty="0">
                <a:solidFill>
                  <a:srgbClr val="008080"/>
                </a:solidFill>
              </a:rPr>
              <a:t>You are working in a school setting. You are aware that a teacher is inviting specific children to have private tutoring in her classroom after school.  Others are praising her dedication, but you are uncomfortable with the situation.  </a:t>
            </a:r>
          </a:p>
          <a:p>
            <a:pPr algn="just"/>
            <a:r>
              <a:rPr lang="en-US" sz="2800" dirty="0">
                <a:solidFill>
                  <a:srgbClr val="008080"/>
                </a:solidFill>
              </a:rPr>
              <a:t>What are some red flags that may be creating your discomfort?  </a:t>
            </a:r>
          </a:p>
          <a:p>
            <a:pPr algn="just"/>
            <a:r>
              <a:rPr lang="en-US" sz="2800" dirty="0">
                <a:solidFill>
                  <a:srgbClr val="008080"/>
                </a:solidFill>
              </a:rPr>
              <a:t>What questions would you ask about the situation?  </a:t>
            </a:r>
          </a:p>
          <a:p>
            <a:pPr algn="just"/>
            <a:r>
              <a:rPr lang="en-US" sz="2800" dirty="0">
                <a:solidFill>
                  <a:srgbClr val="008080"/>
                </a:solidFill>
              </a:rPr>
              <a:t>How would you respond?</a:t>
            </a:r>
          </a:p>
          <a:p>
            <a:endParaRPr lang="en-US" sz="2800" dirty="0">
              <a:solidFill>
                <a:srgbClr val="008080"/>
              </a:solidFill>
            </a:endParaRPr>
          </a:p>
        </p:txBody>
      </p:sp>
      <p:sp>
        <p:nvSpPr>
          <p:cNvPr id="4" name="Slide Number Placeholder 3">
            <a:extLst>
              <a:ext uri="{FF2B5EF4-FFF2-40B4-BE49-F238E27FC236}">
                <a16:creationId xmlns:a16="http://schemas.microsoft.com/office/drawing/2014/main" id="{B4ECCB98-4F85-4972-8816-77E9C21C4729}"/>
              </a:ext>
            </a:extLst>
          </p:cNvPr>
          <p:cNvSpPr>
            <a:spLocks noGrp="1"/>
          </p:cNvSpPr>
          <p:nvPr>
            <p:ph type="sldNum" sz="quarter" idx="12"/>
          </p:nvPr>
        </p:nvSpPr>
        <p:spPr/>
        <p:txBody>
          <a:bodyPr/>
          <a:lstStyle/>
          <a:p>
            <a:fld id="{D57F1E4F-1CFF-5643-939E-02111984F565}" type="slidenum">
              <a:rPr lang="en-US" smtClean="0"/>
              <a:t>11</a:t>
            </a:fld>
            <a:endParaRPr lang="en-US" dirty="0"/>
          </a:p>
        </p:txBody>
      </p:sp>
    </p:spTree>
    <p:extLst>
      <p:ext uri="{BB962C8B-B14F-4D97-AF65-F5344CB8AC3E}">
        <p14:creationId xmlns:p14="http://schemas.microsoft.com/office/powerpoint/2010/main" val="31797691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D1898-2329-420F-A968-1A1632CC4491}"/>
              </a:ext>
            </a:extLst>
          </p:cNvPr>
          <p:cNvSpPr>
            <a:spLocks noGrp="1"/>
          </p:cNvSpPr>
          <p:nvPr>
            <p:ph type="title"/>
          </p:nvPr>
        </p:nvSpPr>
        <p:spPr>
          <a:xfrm>
            <a:off x="1676400" y="838200"/>
            <a:ext cx="8673259" cy="1143000"/>
          </a:xfrm>
        </p:spPr>
        <p:txBody>
          <a:bodyPr/>
          <a:lstStyle/>
          <a:p>
            <a:br>
              <a:rPr lang="en-US" dirty="0"/>
            </a:br>
            <a:r>
              <a:rPr lang="en-US" dirty="0"/>
              <a:t> </a:t>
            </a:r>
          </a:p>
        </p:txBody>
      </p:sp>
      <p:sp>
        <p:nvSpPr>
          <p:cNvPr id="3" name="Text Placeholder 2">
            <a:extLst>
              <a:ext uri="{FF2B5EF4-FFF2-40B4-BE49-F238E27FC236}">
                <a16:creationId xmlns:a16="http://schemas.microsoft.com/office/drawing/2014/main" id="{B37E7DA5-10AB-461A-AF52-6DB4D9DB24D3}"/>
              </a:ext>
            </a:extLst>
          </p:cNvPr>
          <p:cNvSpPr>
            <a:spLocks noGrp="1"/>
          </p:cNvSpPr>
          <p:nvPr>
            <p:ph type="body" sz="half" idx="2"/>
          </p:nvPr>
        </p:nvSpPr>
        <p:spPr>
          <a:xfrm>
            <a:off x="1842340" y="2619587"/>
            <a:ext cx="8865349" cy="3552613"/>
          </a:xfrm>
        </p:spPr>
        <p:txBody>
          <a:bodyPr>
            <a:normAutofit lnSpcReduction="10000"/>
          </a:bodyPr>
          <a:lstStyle/>
          <a:p>
            <a:r>
              <a:rPr lang="en-US" dirty="0"/>
              <a:t>Introductions</a:t>
            </a:r>
          </a:p>
          <a:p>
            <a:pPr marL="285750" indent="-285750">
              <a:buFont typeface="Wingdings" panose="05000000000000000000" pitchFamily="2" charset="2"/>
              <a:buChar char="v"/>
            </a:pPr>
            <a:r>
              <a:rPr lang="en-US" sz="2400" dirty="0">
                <a:solidFill>
                  <a:schemeClr val="bg1"/>
                </a:solidFill>
              </a:rPr>
              <a:t>This section addresses the creation of safe spaces; how policies are the framework for observing and interrupting inappropriate interactions in diocesan organizations</a:t>
            </a:r>
          </a:p>
          <a:p>
            <a:pPr marL="285750" indent="-285750">
              <a:buFont typeface="Wingdings" panose="05000000000000000000" pitchFamily="2" charset="2"/>
              <a:buChar char="v"/>
            </a:pPr>
            <a:r>
              <a:rPr lang="en-US" sz="2400" dirty="0">
                <a:solidFill>
                  <a:schemeClr val="bg1"/>
                </a:solidFill>
              </a:rPr>
              <a:t>Participants will identify potential opportunities for policy violations in their locations</a:t>
            </a:r>
          </a:p>
          <a:p>
            <a:pPr marL="285750" indent="-285750">
              <a:buFont typeface="Wingdings" panose="05000000000000000000" pitchFamily="2" charset="2"/>
              <a:buChar char="v"/>
            </a:pPr>
            <a:r>
              <a:rPr lang="en-US" sz="2400" dirty="0">
                <a:solidFill>
                  <a:schemeClr val="bg1"/>
                </a:solidFill>
              </a:rPr>
              <a:t>Participants will demonstrate their understanding of appropriate interactions by applying the policies to specific scenarios</a:t>
            </a:r>
          </a:p>
          <a:p>
            <a:endParaRPr lang="en-US" dirty="0"/>
          </a:p>
        </p:txBody>
      </p:sp>
      <p:sp>
        <p:nvSpPr>
          <p:cNvPr id="4" name="Slide Number Placeholder 3">
            <a:extLst>
              <a:ext uri="{FF2B5EF4-FFF2-40B4-BE49-F238E27FC236}">
                <a16:creationId xmlns:a16="http://schemas.microsoft.com/office/drawing/2014/main" id="{94757AEB-08CA-4E13-9F2A-7B9412B474EB}"/>
              </a:ext>
            </a:extLst>
          </p:cNvPr>
          <p:cNvSpPr>
            <a:spLocks noGrp="1"/>
          </p:cNvSpPr>
          <p:nvPr>
            <p:ph type="sldNum" sz="quarter" idx="12"/>
          </p:nvPr>
        </p:nvSpPr>
        <p:spPr/>
        <p:txBody>
          <a:bodyPr/>
          <a:lstStyle/>
          <a:p>
            <a:fld id="{D57F1E4F-1CFF-5643-939E-02111984F565}" type="slidenum">
              <a:rPr lang="en-US" smtClean="0"/>
              <a:t>12</a:t>
            </a:fld>
            <a:endParaRPr lang="en-US" dirty="0"/>
          </a:p>
        </p:txBody>
      </p:sp>
      <p:pic>
        <p:nvPicPr>
          <p:cNvPr id="6" name="Picture 5" descr="Text&#10;&#10;Description automatically generated">
            <a:extLst>
              <a:ext uri="{FF2B5EF4-FFF2-40B4-BE49-F238E27FC236}">
                <a16:creationId xmlns:a16="http://schemas.microsoft.com/office/drawing/2014/main" id="{92AFCF22-92E8-47D8-9B1F-7795428F7A38}"/>
              </a:ext>
            </a:extLst>
          </p:cNvPr>
          <p:cNvPicPr>
            <a:picLocks noChangeAspect="1"/>
          </p:cNvPicPr>
          <p:nvPr/>
        </p:nvPicPr>
        <p:blipFill>
          <a:blip r:embed="rId3"/>
          <a:stretch>
            <a:fillRect/>
          </a:stretch>
        </p:blipFill>
        <p:spPr>
          <a:xfrm>
            <a:off x="2921484" y="968493"/>
            <a:ext cx="6183089" cy="1143000"/>
          </a:xfrm>
          <a:prstGeom prst="rect">
            <a:avLst/>
          </a:prstGeom>
        </p:spPr>
      </p:pic>
    </p:spTree>
    <p:extLst>
      <p:ext uri="{BB962C8B-B14F-4D97-AF65-F5344CB8AC3E}">
        <p14:creationId xmlns:p14="http://schemas.microsoft.com/office/powerpoint/2010/main" val="374693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D1898-2329-420F-A968-1A1632CC4491}"/>
              </a:ext>
            </a:extLst>
          </p:cNvPr>
          <p:cNvSpPr>
            <a:spLocks noGrp="1"/>
          </p:cNvSpPr>
          <p:nvPr>
            <p:ph type="title"/>
          </p:nvPr>
        </p:nvSpPr>
        <p:spPr>
          <a:xfrm>
            <a:off x="1447801" y="949657"/>
            <a:ext cx="4419600" cy="1109175"/>
          </a:xfrm>
        </p:spPr>
        <p:txBody>
          <a:bodyPr/>
          <a:lstStyle/>
          <a:p>
            <a:r>
              <a:rPr lang="en-US" dirty="0"/>
              <a:t>DEFINITIONS</a:t>
            </a:r>
            <a:br>
              <a:rPr lang="en-US" dirty="0"/>
            </a:br>
            <a:r>
              <a:rPr lang="en-US" sz="2000" dirty="0">
                <a:solidFill>
                  <a:srgbClr val="008080"/>
                </a:solidFill>
              </a:rPr>
              <a:t>POLICY PAGES 5-8</a:t>
            </a:r>
          </a:p>
        </p:txBody>
      </p:sp>
      <p:sp>
        <p:nvSpPr>
          <p:cNvPr id="3" name="Text Placeholder 2">
            <a:extLst>
              <a:ext uri="{FF2B5EF4-FFF2-40B4-BE49-F238E27FC236}">
                <a16:creationId xmlns:a16="http://schemas.microsoft.com/office/drawing/2014/main" id="{B37E7DA5-10AB-461A-AF52-6DB4D9DB24D3}"/>
              </a:ext>
            </a:extLst>
          </p:cNvPr>
          <p:cNvSpPr>
            <a:spLocks noGrp="1"/>
          </p:cNvSpPr>
          <p:nvPr>
            <p:ph type="body" sz="half" idx="2"/>
          </p:nvPr>
        </p:nvSpPr>
        <p:spPr>
          <a:xfrm>
            <a:off x="2057400" y="2590800"/>
            <a:ext cx="8497825" cy="3685494"/>
          </a:xfrm>
        </p:spPr>
        <p:txBody>
          <a:bodyPr>
            <a:noAutofit/>
          </a:bodyPr>
          <a:lstStyle/>
          <a:p>
            <a:pPr lvl="1"/>
            <a:endParaRPr lang="en-US" sz="4000" dirty="0">
              <a:solidFill>
                <a:schemeClr val="bg1"/>
              </a:solidFill>
            </a:endParaRPr>
          </a:p>
          <a:p>
            <a:pPr marL="342900" indent="-342900">
              <a:buFont typeface="Wingdings" panose="05000000000000000000" pitchFamily="2" charset="2"/>
              <a:buChar char="v"/>
            </a:pPr>
            <a:endParaRPr lang="en-US" sz="4000" dirty="0">
              <a:solidFill>
                <a:schemeClr val="bg1"/>
              </a:solidFill>
            </a:endParaRPr>
          </a:p>
          <a:p>
            <a:pPr marL="342900" indent="-342900">
              <a:buFont typeface="Wingdings" panose="05000000000000000000" pitchFamily="2" charset="2"/>
              <a:buChar char="v"/>
            </a:pPr>
            <a:endParaRPr lang="en-US" sz="4000" dirty="0">
              <a:solidFill>
                <a:schemeClr val="bg1"/>
              </a:solidFill>
            </a:endParaRPr>
          </a:p>
          <a:p>
            <a:pPr marL="342900" indent="-342900">
              <a:buFont typeface="Wingdings" panose="05000000000000000000" pitchFamily="2" charset="2"/>
              <a:buChar char="v"/>
            </a:pPr>
            <a:r>
              <a:rPr lang="en-US" sz="3200" dirty="0">
                <a:solidFill>
                  <a:schemeClr val="bg1"/>
                </a:solidFill>
              </a:rPr>
              <a:t> </a:t>
            </a:r>
            <a:r>
              <a:rPr lang="en-US" sz="2400" dirty="0">
                <a:solidFill>
                  <a:schemeClr val="bg1"/>
                </a:solidFill>
              </a:rPr>
              <a:t>Age Categories</a:t>
            </a:r>
          </a:p>
          <a:p>
            <a:pPr marL="800100" lvl="1" indent="-342900">
              <a:buFont typeface="Wingdings" panose="05000000000000000000" pitchFamily="2" charset="2"/>
              <a:buChar char="v"/>
            </a:pPr>
            <a:r>
              <a:rPr lang="en-US" sz="1800" dirty="0">
                <a:solidFill>
                  <a:schemeClr val="bg1"/>
                </a:solidFill>
              </a:rPr>
              <a:t>Who is an adult?</a:t>
            </a:r>
          </a:p>
          <a:p>
            <a:pPr marL="342900" indent="-342900">
              <a:buFont typeface="Wingdings" panose="05000000000000000000" pitchFamily="2" charset="2"/>
              <a:buChar char="v"/>
            </a:pPr>
            <a:r>
              <a:rPr lang="en-US" sz="2400" dirty="0">
                <a:solidFill>
                  <a:schemeClr val="bg1"/>
                </a:solidFill>
              </a:rPr>
              <a:t> Personnel</a:t>
            </a:r>
          </a:p>
          <a:p>
            <a:pPr marL="800100" lvl="1" indent="-342900">
              <a:buFont typeface="Wingdings" panose="05000000000000000000" pitchFamily="2" charset="2"/>
              <a:buChar char="v"/>
            </a:pPr>
            <a:r>
              <a:rPr lang="en-US" sz="1800" dirty="0">
                <a:solidFill>
                  <a:schemeClr val="bg1"/>
                </a:solidFill>
              </a:rPr>
              <a:t>Not just employees</a:t>
            </a:r>
          </a:p>
          <a:p>
            <a:pPr marL="342900" indent="-342900">
              <a:buFont typeface="Wingdings" panose="05000000000000000000" pitchFamily="2" charset="2"/>
              <a:buChar char="v"/>
            </a:pPr>
            <a:r>
              <a:rPr lang="en-US" sz="2400" dirty="0">
                <a:solidFill>
                  <a:schemeClr val="bg1"/>
                </a:solidFill>
              </a:rPr>
              <a:t> Terms, including</a:t>
            </a:r>
          </a:p>
          <a:p>
            <a:pPr marL="800100" lvl="1" indent="-342900">
              <a:buFont typeface="Wingdings" panose="05000000000000000000" pitchFamily="2" charset="2"/>
              <a:buChar char="v"/>
            </a:pPr>
            <a:r>
              <a:rPr lang="en-US" sz="1800" dirty="0">
                <a:solidFill>
                  <a:schemeClr val="bg1"/>
                </a:solidFill>
              </a:rPr>
              <a:t>Gender identity terms</a:t>
            </a:r>
          </a:p>
          <a:p>
            <a:pPr marL="800100" lvl="1" indent="-342900">
              <a:buFont typeface="Wingdings" panose="05000000000000000000" pitchFamily="2" charset="2"/>
              <a:buChar char="v"/>
            </a:pPr>
            <a:r>
              <a:rPr lang="en-US" sz="1800" dirty="0">
                <a:solidFill>
                  <a:schemeClr val="bg1"/>
                </a:solidFill>
              </a:rPr>
              <a:t>Activities, programs, etc.</a:t>
            </a:r>
          </a:p>
          <a:p>
            <a:pPr marL="800100" lvl="1" indent="-342900">
              <a:buFont typeface="Wingdings" panose="05000000000000000000" pitchFamily="2" charset="2"/>
              <a:buChar char="v"/>
            </a:pPr>
            <a:r>
              <a:rPr lang="en-US" sz="1800" dirty="0">
                <a:solidFill>
                  <a:schemeClr val="bg1"/>
                </a:solidFill>
              </a:rPr>
              <a:t>Sexual abuse, neglect</a:t>
            </a:r>
          </a:p>
          <a:p>
            <a:pPr lvl="1"/>
            <a:endParaRPr lang="en-US" sz="4000" dirty="0">
              <a:solidFill>
                <a:schemeClr val="bg1"/>
              </a:solidFill>
            </a:endParaRPr>
          </a:p>
          <a:p>
            <a:pPr marL="800100" lvl="1" indent="-342900">
              <a:buFont typeface="Wingdings" panose="05000000000000000000" pitchFamily="2" charset="2"/>
              <a:buChar char="v"/>
            </a:pPr>
            <a:endParaRPr lang="en-US" sz="4000" dirty="0">
              <a:solidFill>
                <a:schemeClr val="bg1"/>
              </a:solidFill>
            </a:endParaRPr>
          </a:p>
          <a:p>
            <a:pPr marL="342900" indent="-342900">
              <a:buFont typeface="Wingdings" panose="05000000000000000000" pitchFamily="2" charset="2"/>
              <a:buChar char="v"/>
            </a:pPr>
            <a:endParaRPr lang="en-US" sz="4000" dirty="0">
              <a:solidFill>
                <a:schemeClr val="bg1"/>
              </a:solidFill>
            </a:endParaRPr>
          </a:p>
          <a:p>
            <a:endParaRPr lang="en-US" sz="4000" dirty="0"/>
          </a:p>
        </p:txBody>
      </p:sp>
      <p:sp>
        <p:nvSpPr>
          <p:cNvPr id="4" name="Slide Number Placeholder 3">
            <a:extLst>
              <a:ext uri="{FF2B5EF4-FFF2-40B4-BE49-F238E27FC236}">
                <a16:creationId xmlns:a16="http://schemas.microsoft.com/office/drawing/2014/main" id="{94757AEB-08CA-4E13-9F2A-7B9412B474EB}"/>
              </a:ext>
            </a:extLst>
          </p:cNvPr>
          <p:cNvSpPr>
            <a:spLocks noGrp="1"/>
          </p:cNvSpPr>
          <p:nvPr>
            <p:ph type="sldNum" sz="quarter" idx="12"/>
          </p:nvPr>
        </p:nvSpPr>
        <p:spPr/>
        <p:txBody>
          <a:bodyPr/>
          <a:lstStyle/>
          <a:p>
            <a:fld id="{D57F1E4F-1CFF-5643-939E-02111984F565}" type="slidenum">
              <a:rPr lang="en-US" smtClean="0"/>
              <a:t>13</a:t>
            </a:fld>
            <a:endParaRPr lang="en-US" dirty="0"/>
          </a:p>
        </p:txBody>
      </p:sp>
    </p:spTree>
    <p:extLst>
      <p:ext uri="{BB962C8B-B14F-4D97-AF65-F5344CB8AC3E}">
        <p14:creationId xmlns:p14="http://schemas.microsoft.com/office/powerpoint/2010/main" val="32679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99B20-42E2-4D5B-954B-6B9CB801CC49}"/>
              </a:ext>
            </a:extLst>
          </p:cNvPr>
          <p:cNvSpPr>
            <a:spLocks noGrp="1"/>
          </p:cNvSpPr>
          <p:nvPr>
            <p:ph type="title"/>
          </p:nvPr>
        </p:nvSpPr>
        <p:spPr>
          <a:xfrm>
            <a:off x="1882031" y="457200"/>
            <a:ext cx="8825659" cy="2095501"/>
          </a:xfrm>
        </p:spPr>
        <p:txBody>
          <a:bodyPr/>
          <a:lstStyle/>
          <a:p>
            <a:r>
              <a:rPr lang="en-US" dirty="0"/>
              <a:t>CREATING SAFE AND HEALTHY ENVIRONMENTS</a:t>
            </a:r>
            <a:br>
              <a:rPr lang="en-US" dirty="0"/>
            </a:br>
            <a:r>
              <a:rPr lang="en-US" sz="2000" dirty="0">
                <a:solidFill>
                  <a:srgbClr val="37A1A1"/>
                </a:solidFill>
              </a:rPr>
              <a:t>POLICY PAGES 9-13</a:t>
            </a:r>
            <a:br>
              <a:rPr lang="en-US" dirty="0"/>
            </a:br>
            <a:endParaRPr lang="en-US" dirty="0"/>
          </a:p>
        </p:txBody>
      </p:sp>
      <p:sp>
        <p:nvSpPr>
          <p:cNvPr id="3" name="Text Placeholder 2">
            <a:extLst>
              <a:ext uri="{FF2B5EF4-FFF2-40B4-BE49-F238E27FC236}">
                <a16:creationId xmlns:a16="http://schemas.microsoft.com/office/drawing/2014/main" id="{39BCDB95-853F-4281-A7BF-E833D075DA5E}"/>
              </a:ext>
            </a:extLst>
          </p:cNvPr>
          <p:cNvSpPr>
            <a:spLocks noGrp="1"/>
          </p:cNvSpPr>
          <p:nvPr>
            <p:ph type="body" sz="half" idx="2"/>
          </p:nvPr>
        </p:nvSpPr>
        <p:spPr>
          <a:xfrm>
            <a:off x="2720230" y="2514600"/>
            <a:ext cx="8825659" cy="3886940"/>
          </a:xfrm>
        </p:spPr>
        <p:txBody>
          <a:bodyPr>
            <a:normAutofit fontScale="92500" lnSpcReduction="20000"/>
          </a:bodyPr>
          <a:lstStyle/>
          <a:p>
            <a:r>
              <a:rPr lang="en-US" dirty="0"/>
              <a:t>Not conduct any one on one talks</a:t>
            </a:r>
          </a:p>
          <a:p>
            <a:pPr marL="285750" indent="-285750">
              <a:buFont typeface="Wingdings" panose="05000000000000000000" pitchFamily="2" charset="2"/>
              <a:buChar char="v"/>
            </a:pPr>
            <a:r>
              <a:rPr lang="en-US" sz="2800" dirty="0">
                <a:solidFill>
                  <a:schemeClr val="bg1"/>
                </a:solidFill>
              </a:rPr>
              <a:t> Behavioral Standards for Personnel </a:t>
            </a:r>
          </a:p>
          <a:p>
            <a:pPr marL="285750" indent="-285750">
              <a:buFont typeface="Wingdings" panose="05000000000000000000" pitchFamily="2" charset="2"/>
              <a:buChar char="v"/>
            </a:pPr>
            <a:r>
              <a:rPr lang="en-US" sz="2800" dirty="0">
                <a:solidFill>
                  <a:schemeClr val="bg1"/>
                </a:solidFill>
              </a:rPr>
              <a:t> Sexual Activity Between Children</a:t>
            </a:r>
          </a:p>
          <a:p>
            <a:pPr marL="285750" indent="-285750">
              <a:buFont typeface="Wingdings" panose="05000000000000000000" pitchFamily="2" charset="2"/>
              <a:buChar char="v"/>
            </a:pPr>
            <a:r>
              <a:rPr lang="en-US" sz="2800" dirty="0">
                <a:solidFill>
                  <a:schemeClr val="bg1"/>
                </a:solidFill>
              </a:rPr>
              <a:t> Basic Needs</a:t>
            </a:r>
          </a:p>
          <a:p>
            <a:pPr marL="285750" indent="-285750">
              <a:buFont typeface="Wingdings" panose="05000000000000000000" pitchFamily="2" charset="2"/>
              <a:buChar char="v"/>
            </a:pPr>
            <a:r>
              <a:rPr lang="en-US" sz="2800" dirty="0">
                <a:solidFill>
                  <a:schemeClr val="bg1"/>
                </a:solidFill>
              </a:rPr>
              <a:t> First Aid and Medications</a:t>
            </a:r>
          </a:p>
          <a:p>
            <a:pPr marL="285750" indent="-285750">
              <a:buFont typeface="Wingdings" panose="05000000000000000000" pitchFamily="2" charset="2"/>
              <a:buChar char="v"/>
            </a:pPr>
            <a:r>
              <a:rPr lang="en-US" sz="2800" dirty="0">
                <a:solidFill>
                  <a:schemeClr val="bg1"/>
                </a:solidFill>
              </a:rPr>
              <a:t> Discrimination and Harassment</a:t>
            </a:r>
          </a:p>
          <a:p>
            <a:pPr marL="285750" indent="-285750">
              <a:buFont typeface="Wingdings" panose="05000000000000000000" pitchFamily="2" charset="2"/>
              <a:buChar char="v"/>
            </a:pPr>
            <a:r>
              <a:rPr lang="en-US" sz="2800" dirty="0">
                <a:solidFill>
                  <a:schemeClr val="bg1"/>
                </a:solidFill>
              </a:rPr>
              <a:t> Bullying </a:t>
            </a:r>
          </a:p>
          <a:p>
            <a:pPr marL="285750" indent="-285750">
              <a:buFont typeface="Wingdings" panose="05000000000000000000" pitchFamily="2" charset="2"/>
              <a:buChar char="v"/>
            </a:pPr>
            <a:r>
              <a:rPr lang="en-US" sz="2800" dirty="0">
                <a:solidFill>
                  <a:schemeClr val="bg1"/>
                </a:solidFill>
              </a:rPr>
              <a:t> Weapons and Violence</a:t>
            </a:r>
          </a:p>
          <a:p>
            <a:pPr marL="285750" indent="-285750">
              <a:buFont typeface="Wingdings" panose="05000000000000000000" pitchFamily="2" charset="2"/>
              <a:buChar char="v"/>
            </a:pPr>
            <a:r>
              <a:rPr lang="en-US" sz="2800" dirty="0">
                <a:solidFill>
                  <a:schemeClr val="bg1"/>
                </a:solidFill>
              </a:rPr>
              <a:t> Alcohol</a:t>
            </a:r>
          </a:p>
          <a:p>
            <a:endParaRPr lang="en-US" dirty="0"/>
          </a:p>
        </p:txBody>
      </p:sp>
      <p:sp>
        <p:nvSpPr>
          <p:cNvPr id="4" name="Slide Number Placeholder 3">
            <a:extLst>
              <a:ext uri="{FF2B5EF4-FFF2-40B4-BE49-F238E27FC236}">
                <a16:creationId xmlns:a16="http://schemas.microsoft.com/office/drawing/2014/main" id="{BE0A7113-12DC-4F98-8282-9FFDF9202BFD}"/>
              </a:ext>
            </a:extLst>
          </p:cNvPr>
          <p:cNvSpPr>
            <a:spLocks noGrp="1"/>
          </p:cNvSpPr>
          <p:nvPr>
            <p:ph type="sldNum" sz="quarter" idx="12"/>
          </p:nvPr>
        </p:nvSpPr>
        <p:spPr/>
        <p:txBody>
          <a:bodyPr/>
          <a:lstStyle/>
          <a:p>
            <a:fld id="{D57F1E4F-1CFF-5643-939E-02111984F565}" type="slidenum">
              <a:rPr lang="en-US" smtClean="0"/>
              <a:t>14</a:t>
            </a:fld>
            <a:endParaRPr lang="en-US" dirty="0"/>
          </a:p>
        </p:txBody>
      </p:sp>
    </p:spTree>
    <p:extLst>
      <p:ext uri="{BB962C8B-B14F-4D97-AF65-F5344CB8AC3E}">
        <p14:creationId xmlns:p14="http://schemas.microsoft.com/office/powerpoint/2010/main" val="985715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5163-939B-4190-9545-9E7CAD11F8E6}"/>
              </a:ext>
            </a:extLst>
          </p:cNvPr>
          <p:cNvSpPr>
            <a:spLocks noGrp="1"/>
          </p:cNvSpPr>
          <p:nvPr>
            <p:ph type="title"/>
          </p:nvPr>
        </p:nvSpPr>
        <p:spPr>
          <a:xfrm>
            <a:off x="1601585" y="949657"/>
            <a:ext cx="9106105" cy="1346200"/>
          </a:xfrm>
        </p:spPr>
        <p:txBody>
          <a:bodyPr/>
          <a:lstStyle/>
          <a:p>
            <a:r>
              <a:rPr lang="en-US" dirty="0"/>
              <a:t>REFLECTION</a:t>
            </a:r>
          </a:p>
        </p:txBody>
      </p:sp>
      <p:sp>
        <p:nvSpPr>
          <p:cNvPr id="3" name="Text Placeholder 2">
            <a:extLst>
              <a:ext uri="{FF2B5EF4-FFF2-40B4-BE49-F238E27FC236}">
                <a16:creationId xmlns:a16="http://schemas.microsoft.com/office/drawing/2014/main" id="{4ACBF668-13C7-412C-9E27-CC9CB88EEF03}"/>
              </a:ext>
            </a:extLst>
          </p:cNvPr>
          <p:cNvSpPr>
            <a:spLocks noGrp="1"/>
          </p:cNvSpPr>
          <p:nvPr>
            <p:ph type="body" sz="half" idx="2"/>
          </p:nvPr>
        </p:nvSpPr>
        <p:spPr>
          <a:xfrm>
            <a:off x="2020684" y="2205862"/>
            <a:ext cx="9106105" cy="2362200"/>
          </a:xfrm>
        </p:spPr>
        <p:txBody>
          <a:bodyPr/>
          <a:lstStyle/>
          <a:p>
            <a:pPr algn="ctr"/>
            <a:r>
              <a:rPr lang="en-US" sz="4000" dirty="0">
                <a:solidFill>
                  <a:srgbClr val="008080"/>
                </a:solidFill>
              </a:rPr>
              <a:t>What does safety look and feel like?</a:t>
            </a:r>
          </a:p>
          <a:p>
            <a:endParaRPr lang="en-US" dirty="0"/>
          </a:p>
        </p:txBody>
      </p:sp>
      <p:sp>
        <p:nvSpPr>
          <p:cNvPr id="4" name="Slide Number Placeholder 3">
            <a:extLst>
              <a:ext uri="{FF2B5EF4-FFF2-40B4-BE49-F238E27FC236}">
                <a16:creationId xmlns:a16="http://schemas.microsoft.com/office/drawing/2014/main" id="{54FDCB24-3DA7-44EE-BBB6-45EC0477B604}"/>
              </a:ext>
            </a:extLst>
          </p:cNvPr>
          <p:cNvSpPr>
            <a:spLocks noGrp="1"/>
          </p:cNvSpPr>
          <p:nvPr>
            <p:ph type="sldNum" sz="quarter" idx="12"/>
          </p:nvPr>
        </p:nvSpPr>
        <p:spPr/>
        <p:txBody>
          <a:bodyPr/>
          <a:lstStyle/>
          <a:p>
            <a:fld id="{D57F1E4F-1CFF-5643-939E-02111984F565}" type="slidenum">
              <a:rPr lang="en-US" smtClean="0"/>
              <a:t>15</a:t>
            </a:fld>
            <a:endParaRPr lang="en-US" dirty="0"/>
          </a:p>
        </p:txBody>
      </p:sp>
    </p:spTree>
    <p:extLst>
      <p:ext uri="{BB962C8B-B14F-4D97-AF65-F5344CB8AC3E}">
        <p14:creationId xmlns:p14="http://schemas.microsoft.com/office/powerpoint/2010/main" val="140332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99B20-42E2-4D5B-954B-6B9CB801CC49}"/>
              </a:ext>
            </a:extLst>
          </p:cNvPr>
          <p:cNvSpPr>
            <a:spLocks noGrp="1"/>
          </p:cNvSpPr>
          <p:nvPr>
            <p:ph type="title"/>
          </p:nvPr>
        </p:nvSpPr>
        <p:spPr>
          <a:xfrm>
            <a:off x="1683170" y="587267"/>
            <a:ext cx="8825659" cy="1524000"/>
          </a:xfrm>
        </p:spPr>
        <p:txBody>
          <a:bodyPr/>
          <a:lstStyle/>
          <a:p>
            <a:r>
              <a:rPr lang="en-US" dirty="0"/>
              <a:t>BEHAVIORAL STANDARDS FOR PERSONNEL</a:t>
            </a:r>
            <a:br>
              <a:rPr lang="en-US" dirty="0"/>
            </a:br>
            <a:endParaRPr lang="en-US" dirty="0"/>
          </a:p>
        </p:txBody>
      </p:sp>
      <p:sp>
        <p:nvSpPr>
          <p:cNvPr id="3" name="Text Placeholder 2">
            <a:extLst>
              <a:ext uri="{FF2B5EF4-FFF2-40B4-BE49-F238E27FC236}">
                <a16:creationId xmlns:a16="http://schemas.microsoft.com/office/drawing/2014/main" id="{39BCDB95-853F-4281-A7BF-E833D075DA5E}"/>
              </a:ext>
            </a:extLst>
          </p:cNvPr>
          <p:cNvSpPr>
            <a:spLocks noGrp="1"/>
          </p:cNvSpPr>
          <p:nvPr>
            <p:ph type="body" sz="half" idx="2"/>
          </p:nvPr>
        </p:nvSpPr>
        <p:spPr>
          <a:xfrm>
            <a:off x="2057400" y="1905000"/>
            <a:ext cx="9677400" cy="4596297"/>
          </a:xfrm>
        </p:spPr>
        <p:txBody>
          <a:bodyPr>
            <a:normAutofit lnSpcReduction="10000"/>
          </a:bodyPr>
          <a:lstStyle/>
          <a:p>
            <a:r>
              <a:rPr lang="en-US" dirty="0"/>
              <a:t>Not conduct any one on one talks</a:t>
            </a:r>
          </a:p>
          <a:p>
            <a:pPr marL="285750" indent="-285750">
              <a:buFont typeface="Wingdings" panose="05000000000000000000" pitchFamily="2" charset="2"/>
              <a:buChar char="v"/>
            </a:pPr>
            <a:r>
              <a:rPr lang="en-US" sz="2000" dirty="0">
                <a:solidFill>
                  <a:schemeClr val="bg1"/>
                </a:solidFill>
              </a:rPr>
              <a:t>Do not engage in behavior that crosses emotional, physical, behavioral boundaries</a:t>
            </a:r>
          </a:p>
          <a:p>
            <a:pPr marL="285750" indent="-285750">
              <a:buFont typeface="Wingdings" panose="05000000000000000000" pitchFamily="2" charset="2"/>
              <a:buChar char="v"/>
            </a:pPr>
            <a:r>
              <a:rPr lang="en-US" sz="2000" dirty="0">
                <a:solidFill>
                  <a:schemeClr val="bg1"/>
                </a:solidFill>
              </a:rPr>
              <a:t>Discuss expectations for developing private relationships</a:t>
            </a:r>
          </a:p>
          <a:p>
            <a:pPr marL="285750" indent="-285750">
              <a:buFont typeface="Wingdings" panose="05000000000000000000" pitchFamily="2" charset="2"/>
              <a:buChar char="v"/>
            </a:pPr>
            <a:r>
              <a:rPr lang="en-US" sz="2000" dirty="0">
                <a:solidFill>
                  <a:schemeClr val="bg1"/>
                </a:solidFill>
              </a:rPr>
              <a:t>Do not use, possess, distribute, or be under the influence of alcohol or illegal drugs ...</a:t>
            </a:r>
          </a:p>
          <a:p>
            <a:pPr marL="285750" indent="-285750">
              <a:buFont typeface="Wingdings" panose="05000000000000000000" pitchFamily="2" charset="2"/>
              <a:buChar char="v"/>
            </a:pPr>
            <a:r>
              <a:rPr lang="en-US" sz="2000" dirty="0">
                <a:solidFill>
                  <a:schemeClr val="bg1"/>
                </a:solidFill>
              </a:rPr>
              <a:t>Do not engage in sexual contact or become romantically involved with a child or youth</a:t>
            </a:r>
          </a:p>
          <a:p>
            <a:pPr marL="285750" indent="-285750">
              <a:buFont typeface="Wingdings" panose="05000000000000000000" pitchFamily="2" charset="2"/>
              <a:buChar char="v"/>
            </a:pPr>
            <a:r>
              <a:rPr lang="en-US" sz="2000" dirty="0">
                <a:solidFill>
                  <a:schemeClr val="bg1"/>
                </a:solidFill>
              </a:rPr>
              <a:t>Do not discuss one’s own sexual activities</a:t>
            </a:r>
          </a:p>
          <a:p>
            <a:pPr marL="285750" indent="-285750">
              <a:buFont typeface="Wingdings" panose="05000000000000000000" pitchFamily="2" charset="2"/>
              <a:buChar char="v"/>
            </a:pPr>
            <a:r>
              <a:rPr lang="en-US" sz="2000" dirty="0">
                <a:solidFill>
                  <a:schemeClr val="bg1"/>
                </a:solidFill>
              </a:rPr>
              <a:t>Do not sleep in the same bed unless the adult is an immediate family member</a:t>
            </a:r>
          </a:p>
          <a:p>
            <a:pPr marL="285750" indent="-285750">
              <a:buFont typeface="Wingdings" panose="05000000000000000000" pitchFamily="2" charset="2"/>
              <a:buChar char="v"/>
            </a:pPr>
            <a:r>
              <a:rPr lang="en-US" sz="2000" dirty="0">
                <a:solidFill>
                  <a:schemeClr val="bg1"/>
                </a:solidFill>
              </a:rPr>
              <a:t>Do not use physical punishment</a:t>
            </a:r>
          </a:p>
          <a:p>
            <a:pPr marL="285750" indent="-285750">
              <a:buFont typeface="Wingdings" panose="05000000000000000000" pitchFamily="2" charset="2"/>
              <a:buChar char="v"/>
            </a:pPr>
            <a:r>
              <a:rPr lang="en-US" sz="2000" dirty="0">
                <a:solidFill>
                  <a:schemeClr val="bg1"/>
                </a:solidFill>
              </a:rPr>
              <a:t>Do not use harsh language</a:t>
            </a:r>
          </a:p>
          <a:p>
            <a:endParaRPr lang="en-US" dirty="0"/>
          </a:p>
        </p:txBody>
      </p:sp>
      <p:sp>
        <p:nvSpPr>
          <p:cNvPr id="4" name="Slide Number Placeholder 3">
            <a:extLst>
              <a:ext uri="{FF2B5EF4-FFF2-40B4-BE49-F238E27FC236}">
                <a16:creationId xmlns:a16="http://schemas.microsoft.com/office/drawing/2014/main" id="{BE0A7113-12DC-4F98-8282-9FFDF9202BFD}"/>
              </a:ext>
            </a:extLst>
          </p:cNvPr>
          <p:cNvSpPr>
            <a:spLocks noGrp="1"/>
          </p:cNvSpPr>
          <p:nvPr>
            <p:ph type="sldNum" sz="quarter" idx="12"/>
          </p:nvPr>
        </p:nvSpPr>
        <p:spPr/>
        <p:txBody>
          <a:bodyPr/>
          <a:lstStyle/>
          <a:p>
            <a:fld id="{D57F1E4F-1CFF-5643-939E-02111984F565}" type="slidenum">
              <a:rPr lang="en-US" smtClean="0"/>
              <a:t>16</a:t>
            </a:fld>
            <a:endParaRPr lang="en-US" dirty="0"/>
          </a:p>
        </p:txBody>
      </p:sp>
    </p:spTree>
    <p:extLst>
      <p:ext uri="{BB962C8B-B14F-4D97-AF65-F5344CB8AC3E}">
        <p14:creationId xmlns:p14="http://schemas.microsoft.com/office/powerpoint/2010/main" val="1762522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99B20-42E2-4D5B-954B-6B9CB801CC49}"/>
              </a:ext>
            </a:extLst>
          </p:cNvPr>
          <p:cNvSpPr>
            <a:spLocks noGrp="1"/>
          </p:cNvSpPr>
          <p:nvPr>
            <p:ph type="title"/>
          </p:nvPr>
        </p:nvSpPr>
        <p:spPr>
          <a:xfrm>
            <a:off x="1524000" y="565813"/>
            <a:ext cx="8825659" cy="1676400"/>
          </a:xfrm>
        </p:spPr>
        <p:txBody>
          <a:bodyPr/>
          <a:lstStyle/>
          <a:p>
            <a:r>
              <a:rPr lang="en-US" dirty="0"/>
              <a:t>APPROPRIATE DISPLAYS OF AFFECTION</a:t>
            </a:r>
            <a:br>
              <a:rPr lang="en-US" dirty="0"/>
            </a:br>
            <a:endParaRPr lang="en-US" dirty="0"/>
          </a:p>
        </p:txBody>
      </p:sp>
      <p:sp>
        <p:nvSpPr>
          <p:cNvPr id="3" name="Text Placeholder 2">
            <a:extLst>
              <a:ext uri="{FF2B5EF4-FFF2-40B4-BE49-F238E27FC236}">
                <a16:creationId xmlns:a16="http://schemas.microsoft.com/office/drawing/2014/main" id="{39BCDB95-853F-4281-A7BF-E833D075DA5E}"/>
              </a:ext>
            </a:extLst>
          </p:cNvPr>
          <p:cNvSpPr>
            <a:spLocks noGrp="1"/>
          </p:cNvSpPr>
          <p:nvPr>
            <p:ph type="body" sz="half" idx="2"/>
          </p:nvPr>
        </p:nvSpPr>
        <p:spPr>
          <a:xfrm>
            <a:off x="1842340" y="2017816"/>
            <a:ext cx="9350699" cy="4658214"/>
          </a:xfrm>
        </p:spPr>
        <p:txBody>
          <a:bodyPr>
            <a:normAutofit/>
          </a:bodyPr>
          <a:lstStyle/>
          <a:p>
            <a:pPr algn="just"/>
            <a:r>
              <a:rPr lang="en-US" sz="2800" dirty="0">
                <a:solidFill>
                  <a:schemeClr val="bg1"/>
                </a:solidFill>
              </a:rPr>
              <a:t>Personal are encouraged to offer displays of affection that respect physical, emotional, and behavioral boundaries, such as</a:t>
            </a:r>
          </a:p>
          <a:p>
            <a:pPr marL="1200150" lvl="2" indent="-285750">
              <a:buFont typeface="Wingdings" panose="05000000000000000000" pitchFamily="2" charset="2"/>
              <a:buChar char="v"/>
            </a:pPr>
            <a:r>
              <a:rPr lang="en-US" sz="2400" dirty="0">
                <a:solidFill>
                  <a:schemeClr val="bg1"/>
                </a:solidFill>
              </a:rPr>
              <a:t>High fives and fist bumps</a:t>
            </a:r>
          </a:p>
          <a:p>
            <a:pPr marL="1200150" lvl="2" indent="-285750">
              <a:buFont typeface="Wingdings" panose="05000000000000000000" pitchFamily="2" charset="2"/>
              <a:buChar char="v"/>
            </a:pPr>
            <a:r>
              <a:rPr lang="en-US" sz="2400" dirty="0">
                <a:solidFill>
                  <a:schemeClr val="bg1"/>
                </a:solidFill>
              </a:rPr>
              <a:t>Handholding with small children or during prayer</a:t>
            </a:r>
          </a:p>
          <a:p>
            <a:pPr marL="1200150" lvl="2" indent="-285750">
              <a:buFont typeface="Wingdings" panose="05000000000000000000" pitchFamily="2" charset="2"/>
              <a:buChar char="v"/>
            </a:pPr>
            <a:r>
              <a:rPr lang="en-US" sz="2400" dirty="0">
                <a:solidFill>
                  <a:schemeClr val="bg1"/>
                </a:solidFill>
              </a:rPr>
              <a:t>Brief touching of shoulders, hands, and arms</a:t>
            </a:r>
          </a:p>
          <a:p>
            <a:pPr marL="1200150" lvl="2" indent="-285750">
              <a:buFont typeface="Wingdings" panose="05000000000000000000" pitchFamily="2" charset="2"/>
              <a:buChar char="v"/>
            </a:pPr>
            <a:r>
              <a:rPr lang="en-US" sz="2400" dirty="0">
                <a:solidFill>
                  <a:schemeClr val="bg1"/>
                </a:solidFill>
              </a:rPr>
              <a:t>“Laying on of hands” under appropriate pastoral supervision</a:t>
            </a:r>
          </a:p>
          <a:p>
            <a:pPr marL="1200150" lvl="2" indent="-285750">
              <a:buFont typeface="Wingdings" panose="05000000000000000000" pitchFamily="2" charset="2"/>
              <a:buChar char="v"/>
            </a:pPr>
            <a:r>
              <a:rPr lang="en-US" sz="2400" dirty="0">
                <a:solidFill>
                  <a:schemeClr val="bg1"/>
                </a:solidFill>
              </a:rPr>
              <a:t>Brief hugs and arms around shoulders</a:t>
            </a:r>
            <a:endParaRPr lang="en-US" sz="2400" dirty="0"/>
          </a:p>
        </p:txBody>
      </p:sp>
      <p:sp>
        <p:nvSpPr>
          <p:cNvPr id="4" name="Slide Number Placeholder 3">
            <a:extLst>
              <a:ext uri="{FF2B5EF4-FFF2-40B4-BE49-F238E27FC236}">
                <a16:creationId xmlns:a16="http://schemas.microsoft.com/office/drawing/2014/main" id="{BE0A7113-12DC-4F98-8282-9FFDF9202BFD}"/>
              </a:ext>
            </a:extLst>
          </p:cNvPr>
          <p:cNvSpPr>
            <a:spLocks noGrp="1"/>
          </p:cNvSpPr>
          <p:nvPr>
            <p:ph type="sldNum" sz="quarter" idx="12"/>
          </p:nvPr>
        </p:nvSpPr>
        <p:spPr/>
        <p:txBody>
          <a:bodyPr/>
          <a:lstStyle/>
          <a:p>
            <a:fld id="{D57F1E4F-1CFF-5643-939E-02111984F565}" type="slidenum">
              <a:rPr lang="en-US" smtClean="0"/>
              <a:t>17</a:t>
            </a:fld>
            <a:endParaRPr lang="en-US" dirty="0"/>
          </a:p>
        </p:txBody>
      </p:sp>
    </p:spTree>
    <p:extLst>
      <p:ext uri="{BB962C8B-B14F-4D97-AF65-F5344CB8AC3E}">
        <p14:creationId xmlns:p14="http://schemas.microsoft.com/office/powerpoint/2010/main" val="2561050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5F1F5-D60A-4FF1-9D5C-045A7F193F29}"/>
              </a:ext>
            </a:extLst>
          </p:cNvPr>
          <p:cNvSpPr>
            <a:spLocks noGrp="1"/>
          </p:cNvSpPr>
          <p:nvPr>
            <p:ph type="title"/>
          </p:nvPr>
        </p:nvSpPr>
        <p:spPr>
          <a:xfrm>
            <a:off x="1447800" y="838201"/>
            <a:ext cx="9061029" cy="1600199"/>
          </a:xfrm>
        </p:spPr>
        <p:txBody>
          <a:bodyPr/>
          <a:lstStyle/>
          <a:p>
            <a:r>
              <a:rPr lang="en-US" dirty="0"/>
              <a:t>SEXUAL ACTIVITY BETWEEN CHILDREN</a:t>
            </a:r>
          </a:p>
        </p:txBody>
      </p:sp>
      <p:sp>
        <p:nvSpPr>
          <p:cNvPr id="4" name="Slide Number Placeholder 3">
            <a:extLst>
              <a:ext uri="{FF2B5EF4-FFF2-40B4-BE49-F238E27FC236}">
                <a16:creationId xmlns:a16="http://schemas.microsoft.com/office/drawing/2014/main" id="{7800F672-5D83-444A-B2E1-5E9E96F9FDE8}"/>
              </a:ext>
            </a:extLst>
          </p:cNvPr>
          <p:cNvSpPr>
            <a:spLocks noGrp="1"/>
          </p:cNvSpPr>
          <p:nvPr>
            <p:ph type="sldNum" sz="quarter" idx="12"/>
          </p:nvPr>
        </p:nvSpPr>
        <p:spPr/>
        <p:txBody>
          <a:bodyPr/>
          <a:lstStyle/>
          <a:p>
            <a:fld id="{D57F1E4F-1CFF-5643-939E-02111984F565}" type="slidenum">
              <a:rPr lang="en-US" smtClean="0"/>
              <a:t>18</a:t>
            </a:fld>
            <a:endParaRPr lang="en-US" dirty="0"/>
          </a:p>
        </p:txBody>
      </p:sp>
      <p:sp>
        <p:nvSpPr>
          <p:cNvPr id="16" name="Text Placeholder 2">
            <a:extLst>
              <a:ext uri="{FF2B5EF4-FFF2-40B4-BE49-F238E27FC236}">
                <a16:creationId xmlns:a16="http://schemas.microsoft.com/office/drawing/2014/main" id="{3B98B6E3-E548-4BAE-82D1-1137C9AB503A}"/>
              </a:ext>
            </a:extLst>
          </p:cNvPr>
          <p:cNvSpPr>
            <a:spLocks noGrp="1"/>
          </p:cNvSpPr>
          <p:nvPr>
            <p:ph type="body" sz="half" idx="2"/>
          </p:nvPr>
        </p:nvSpPr>
        <p:spPr>
          <a:xfrm>
            <a:off x="1981200" y="2133600"/>
            <a:ext cx="9677400" cy="4239688"/>
          </a:xfrm>
        </p:spPr>
        <p:txBody>
          <a:bodyPr>
            <a:normAutofit/>
          </a:bodyPr>
          <a:lstStyle/>
          <a:p>
            <a:pPr marL="285750" indent="-285750">
              <a:buFont typeface="Wingdings" panose="05000000000000000000" pitchFamily="2" charset="2"/>
              <a:buChar char="v"/>
            </a:pPr>
            <a:r>
              <a:rPr lang="en-US" sz="2000" dirty="0">
                <a:solidFill>
                  <a:schemeClr val="bg1"/>
                </a:solidFill>
              </a:rPr>
              <a:t>As much as 40% of children who are sexually abused are abused by older, more powerful children –D2L </a:t>
            </a:r>
          </a:p>
          <a:p>
            <a:pPr marL="285750" indent="-285750">
              <a:buFont typeface="Wingdings" panose="05000000000000000000" pitchFamily="2" charset="2"/>
              <a:buChar char="v"/>
            </a:pPr>
            <a:r>
              <a:rPr lang="en-US" sz="2000" dirty="0">
                <a:solidFill>
                  <a:schemeClr val="bg1"/>
                </a:solidFill>
              </a:rPr>
              <a:t>Intervene immediately to stop behavior and report</a:t>
            </a:r>
          </a:p>
          <a:p>
            <a:pPr marL="285750" indent="-285750">
              <a:buFont typeface="Wingdings" panose="05000000000000000000" pitchFamily="2" charset="2"/>
              <a:buChar char="v"/>
            </a:pPr>
            <a:r>
              <a:rPr lang="en-US" sz="2000" dirty="0">
                <a:solidFill>
                  <a:schemeClr val="bg1"/>
                </a:solidFill>
              </a:rPr>
              <a:t>Be attuned to power imbalance: older, larger children with younger, smaller children</a:t>
            </a:r>
          </a:p>
          <a:p>
            <a:pPr marL="285750" indent="-285750">
              <a:buFont typeface="Wingdings" panose="05000000000000000000" pitchFamily="2" charset="2"/>
              <a:buChar char="v"/>
            </a:pPr>
            <a:r>
              <a:rPr lang="en-US" sz="2000" dirty="0">
                <a:solidFill>
                  <a:schemeClr val="bg1"/>
                </a:solidFill>
              </a:rPr>
              <a:t>Be aware of locations where sexual activity is most likely to take place (to be discussed under Monitoring and Supervision)</a:t>
            </a:r>
          </a:p>
          <a:p>
            <a:pPr marL="285750" indent="-285750">
              <a:buFont typeface="Wingdings" panose="05000000000000000000" pitchFamily="2" charset="2"/>
              <a:buChar char="v"/>
            </a:pPr>
            <a:r>
              <a:rPr lang="en-US" sz="2000" dirty="0">
                <a:solidFill>
                  <a:schemeClr val="bg1"/>
                </a:solidFill>
              </a:rPr>
              <a:t>Be aware of situations in a child’s life that might increase the child’s vulnerability</a:t>
            </a:r>
          </a:p>
          <a:p>
            <a:endParaRPr lang="en-US" dirty="0"/>
          </a:p>
        </p:txBody>
      </p:sp>
    </p:spTree>
    <p:extLst>
      <p:ext uri="{BB962C8B-B14F-4D97-AF65-F5344CB8AC3E}">
        <p14:creationId xmlns:p14="http://schemas.microsoft.com/office/powerpoint/2010/main" val="404409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DA0F7-EE04-4FC0-8B5D-61DD197C9316}"/>
              </a:ext>
            </a:extLst>
          </p:cNvPr>
          <p:cNvSpPr>
            <a:spLocks noGrp="1"/>
          </p:cNvSpPr>
          <p:nvPr>
            <p:ph type="title"/>
          </p:nvPr>
        </p:nvSpPr>
        <p:spPr>
          <a:xfrm>
            <a:off x="1752600" y="762000"/>
            <a:ext cx="9221789" cy="1143000"/>
          </a:xfrm>
        </p:spPr>
        <p:txBody>
          <a:bodyPr/>
          <a:lstStyle/>
          <a:p>
            <a:r>
              <a:rPr lang="en-US" dirty="0"/>
              <a:t>WHAT IS BULLYING?</a:t>
            </a:r>
          </a:p>
        </p:txBody>
      </p:sp>
      <p:sp>
        <p:nvSpPr>
          <p:cNvPr id="3" name="Text Placeholder 2">
            <a:extLst>
              <a:ext uri="{FF2B5EF4-FFF2-40B4-BE49-F238E27FC236}">
                <a16:creationId xmlns:a16="http://schemas.microsoft.com/office/drawing/2014/main" id="{0DF709F2-C49C-49B3-8A25-B44A6F6DA5E1}"/>
              </a:ext>
            </a:extLst>
          </p:cNvPr>
          <p:cNvSpPr>
            <a:spLocks noGrp="1"/>
          </p:cNvSpPr>
          <p:nvPr>
            <p:ph type="body" sz="half" idx="2"/>
          </p:nvPr>
        </p:nvSpPr>
        <p:spPr>
          <a:xfrm>
            <a:off x="2209800" y="1957526"/>
            <a:ext cx="9145589" cy="4114800"/>
          </a:xfrm>
        </p:spPr>
        <p:txBody>
          <a:bodyPr>
            <a:normAutofit/>
          </a:bodyPr>
          <a:lstStyle/>
          <a:p>
            <a:pPr marL="342900" indent="-342900">
              <a:buFont typeface="Wingdings" panose="05000000000000000000" pitchFamily="2" charset="2"/>
              <a:buChar char="v"/>
            </a:pPr>
            <a:r>
              <a:rPr lang="en-US" sz="2400" dirty="0">
                <a:solidFill>
                  <a:schemeClr val="bg1"/>
                </a:solidFill>
              </a:rPr>
              <a:t>What is the difference between teasing and bullying?</a:t>
            </a:r>
          </a:p>
          <a:p>
            <a:pPr marL="342900" indent="-342900">
              <a:buFont typeface="Wingdings" panose="05000000000000000000" pitchFamily="2" charset="2"/>
              <a:buChar char="v"/>
            </a:pPr>
            <a:r>
              <a:rPr lang="en-US" sz="2400" dirty="0">
                <a:solidFill>
                  <a:schemeClr val="bg1"/>
                </a:solidFill>
              </a:rPr>
              <a:t>What does bullying look like?</a:t>
            </a:r>
          </a:p>
          <a:p>
            <a:pPr marL="342900" indent="-342900">
              <a:buFont typeface="Wingdings" panose="05000000000000000000" pitchFamily="2" charset="2"/>
              <a:buChar char="v"/>
            </a:pPr>
            <a:r>
              <a:rPr lang="en-US" sz="2400" dirty="0">
                <a:solidFill>
                  <a:schemeClr val="bg1"/>
                </a:solidFill>
              </a:rPr>
              <a:t>Who is vulnerable to being bullied?</a:t>
            </a:r>
          </a:p>
          <a:p>
            <a:pPr marL="342900" indent="-342900">
              <a:buFont typeface="Wingdings" panose="05000000000000000000" pitchFamily="2" charset="2"/>
              <a:buChar char="v"/>
            </a:pPr>
            <a:r>
              <a:rPr lang="en-US" sz="2400" dirty="0">
                <a:solidFill>
                  <a:schemeClr val="bg1"/>
                </a:solidFill>
              </a:rPr>
              <a:t>Why is bullying so concerning?</a:t>
            </a:r>
          </a:p>
          <a:p>
            <a:pPr marL="342900" indent="-342900">
              <a:buFont typeface="Wingdings" panose="05000000000000000000" pitchFamily="2" charset="2"/>
              <a:buChar char="v"/>
            </a:pPr>
            <a:r>
              <a:rPr lang="en-US" sz="2400" dirty="0">
                <a:solidFill>
                  <a:schemeClr val="bg1"/>
                </a:solidFill>
              </a:rPr>
              <a:t>Where does bullying often take place?</a:t>
            </a:r>
          </a:p>
          <a:p>
            <a:endParaRPr lang="en-US" sz="2400" dirty="0">
              <a:solidFill>
                <a:schemeClr val="bg1"/>
              </a:solidFill>
            </a:endParaRPr>
          </a:p>
          <a:p>
            <a:endParaRPr lang="en-US" dirty="0"/>
          </a:p>
        </p:txBody>
      </p:sp>
      <p:sp>
        <p:nvSpPr>
          <p:cNvPr id="4" name="Slide Number Placeholder 3">
            <a:extLst>
              <a:ext uri="{FF2B5EF4-FFF2-40B4-BE49-F238E27FC236}">
                <a16:creationId xmlns:a16="http://schemas.microsoft.com/office/drawing/2014/main" id="{D9F0DF38-9AFF-4C77-B494-91BABEB80374}"/>
              </a:ext>
            </a:extLst>
          </p:cNvPr>
          <p:cNvSpPr>
            <a:spLocks noGrp="1"/>
          </p:cNvSpPr>
          <p:nvPr>
            <p:ph type="sldNum" sz="quarter" idx="12"/>
          </p:nvPr>
        </p:nvSpPr>
        <p:spPr/>
        <p:txBody>
          <a:bodyPr/>
          <a:lstStyle/>
          <a:p>
            <a:fld id="{D57F1E4F-1CFF-5643-939E-02111984F565}" type="slidenum">
              <a:rPr lang="en-US" smtClean="0"/>
              <a:t>19</a:t>
            </a:fld>
            <a:endParaRPr lang="en-US" dirty="0"/>
          </a:p>
        </p:txBody>
      </p:sp>
    </p:spTree>
    <p:extLst>
      <p:ext uri="{BB962C8B-B14F-4D97-AF65-F5344CB8AC3E}">
        <p14:creationId xmlns:p14="http://schemas.microsoft.com/office/powerpoint/2010/main" val="3826855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E38509E-5343-4841-88AB-7AD0ECAB2895}"/>
              </a:ext>
            </a:extLst>
          </p:cNvPr>
          <p:cNvSpPr>
            <a:spLocks noGrp="1"/>
          </p:cNvSpPr>
          <p:nvPr>
            <p:ph type="title"/>
          </p:nvPr>
        </p:nvSpPr>
        <p:spPr>
          <a:xfrm>
            <a:off x="1447800" y="457200"/>
            <a:ext cx="8825660" cy="1600200"/>
          </a:xfrm>
        </p:spPr>
        <p:txBody>
          <a:bodyPr/>
          <a:lstStyle/>
          <a:p>
            <a:r>
              <a:rPr lang="en-US" dirty="0"/>
              <a:t>PRAYER FOR THE PROTECTION OF CHILDREN</a:t>
            </a:r>
          </a:p>
        </p:txBody>
      </p:sp>
      <p:sp>
        <p:nvSpPr>
          <p:cNvPr id="12" name="Text Placeholder 2">
            <a:extLst>
              <a:ext uri="{FF2B5EF4-FFF2-40B4-BE49-F238E27FC236}">
                <a16:creationId xmlns:a16="http://schemas.microsoft.com/office/drawing/2014/main" id="{717AF008-8B21-4A4A-877A-76DC11E53C9F}"/>
              </a:ext>
            </a:extLst>
          </p:cNvPr>
          <p:cNvSpPr>
            <a:spLocks noGrp="1"/>
          </p:cNvSpPr>
          <p:nvPr>
            <p:ph type="body" idx="1"/>
          </p:nvPr>
        </p:nvSpPr>
        <p:spPr>
          <a:xfrm>
            <a:off x="1447800" y="2438400"/>
            <a:ext cx="9360646" cy="3581400"/>
          </a:xfrm>
        </p:spPr>
        <p:txBody>
          <a:bodyPr>
            <a:normAutofit lnSpcReduction="10000"/>
          </a:bodyPr>
          <a:lstStyle/>
          <a:p>
            <a:r>
              <a:rPr lang="en-US" sz="3200" dirty="0">
                <a:solidFill>
                  <a:srgbClr val="008080"/>
                </a:solidFill>
              </a:rPr>
              <a:t>Almighty God, heavenly Father, you have blessed us with the joy and care of children:  Give us calm strength and patient wisdom as we bring them up, that we may teach them to love whatever is just and true and good, following the example of our Savior Jesus Christ. </a:t>
            </a:r>
          </a:p>
          <a:p>
            <a:r>
              <a:rPr lang="en-US" sz="3200" dirty="0">
                <a:solidFill>
                  <a:srgbClr val="008080"/>
                </a:solidFill>
              </a:rPr>
              <a:t>Amen</a:t>
            </a:r>
          </a:p>
          <a:p>
            <a:endParaRPr lang="en-US" dirty="0"/>
          </a:p>
        </p:txBody>
      </p:sp>
      <p:sp>
        <p:nvSpPr>
          <p:cNvPr id="5" name="Slide Number Placeholder 4">
            <a:extLst>
              <a:ext uri="{FF2B5EF4-FFF2-40B4-BE49-F238E27FC236}">
                <a16:creationId xmlns:a16="http://schemas.microsoft.com/office/drawing/2014/main" id="{E8377861-673B-234D-BBB9-0B4425E9BCE1}"/>
              </a:ext>
            </a:extLst>
          </p:cNvPr>
          <p:cNvSpPr>
            <a:spLocks noGrp="1"/>
          </p:cNvSpPr>
          <p:nvPr>
            <p:ph type="sldNum" sz="quarter" idx="12"/>
          </p:nvPr>
        </p:nvSpPr>
        <p:spPr>
          <a:xfrm>
            <a:off x="10707690" y="181970"/>
            <a:ext cx="838199" cy="767687"/>
          </a:xfrm>
        </p:spPr>
        <p:txBody>
          <a:bodyPr anchor="b">
            <a:normAutofit/>
          </a:bodyPr>
          <a:lstStyle/>
          <a:p>
            <a:pPr>
              <a:spcAft>
                <a:spcPts val="600"/>
              </a:spcAft>
            </a:pPr>
            <a:fld id="{D57F1E4F-1CFF-5643-939E-02111984F565}" type="slidenum">
              <a:rPr lang="en-US" smtClean="0"/>
              <a:pPr>
                <a:spcAft>
                  <a:spcPts val="600"/>
                </a:spcAft>
              </a:pPr>
              <a:t>2</a:t>
            </a:fld>
            <a:endParaRPr lang="en-US"/>
          </a:p>
        </p:txBody>
      </p:sp>
    </p:spTree>
    <p:extLst>
      <p:ext uri="{BB962C8B-B14F-4D97-AF65-F5344CB8AC3E}">
        <p14:creationId xmlns:p14="http://schemas.microsoft.com/office/powerpoint/2010/main" val="33193073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D1898-2329-420F-A968-1A1632CC4491}"/>
              </a:ext>
            </a:extLst>
          </p:cNvPr>
          <p:cNvSpPr>
            <a:spLocks noGrp="1"/>
          </p:cNvSpPr>
          <p:nvPr>
            <p:ph type="title"/>
          </p:nvPr>
        </p:nvSpPr>
        <p:spPr>
          <a:xfrm>
            <a:off x="1676400" y="838200"/>
            <a:ext cx="8673259" cy="1143000"/>
          </a:xfrm>
        </p:spPr>
        <p:txBody>
          <a:bodyPr/>
          <a:lstStyle/>
          <a:p>
            <a:br>
              <a:rPr lang="en-US" dirty="0"/>
            </a:br>
            <a:r>
              <a:rPr lang="en-US" dirty="0"/>
              <a:t> </a:t>
            </a:r>
          </a:p>
        </p:txBody>
      </p:sp>
      <p:sp>
        <p:nvSpPr>
          <p:cNvPr id="3" name="Text Placeholder 2">
            <a:extLst>
              <a:ext uri="{FF2B5EF4-FFF2-40B4-BE49-F238E27FC236}">
                <a16:creationId xmlns:a16="http://schemas.microsoft.com/office/drawing/2014/main" id="{B37E7DA5-10AB-461A-AF52-6DB4D9DB24D3}"/>
              </a:ext>
            </a:extLst>
          </p:cNvPr>
          <p:cNvSpPr>
            <a:spLocks noGrp="1"/>
          </p:cNvSpPr>
          <p:nvPr>
            <p:ph type="body" sz="half" idx="2"/>
          </p:nvPr>
        </p:nvSpPr>
        <p:spPr>
          <a:xfrm>
            <a:off x="1701229" y="2438399"/>
            <a:ext cx="9006461" cy="3769057"/>
          </a:xfrm>
        </p:spPr>
        <p:txBody>
          <a:bodyPr>
            <a:normAutofit/>
          </a:bodyPr>
          <a:lstStyle/>
          <a:p>
            <a:r>
              <a:rPr lang="en-US" dirty="0"/>
              <a:t>Introductions</a:t>
            </a:r>
          </a:p>
          <a:p>
            <a:pPr marL="285750" indent="-285750">
              <a:buFont typeface="Wingdings" panose="05000000000000000000" pitchFamily="2" charset="2"/>
              <a:buChar char="v"/>
            </a:pPr>
            <a:r>
              <a:rPr lang="en-US" sz="2400" dirty="0">
                <a:solidFill>
                  <a:schemeClr val="bg1"/>
                </a:solidFill>
              </a:rPr>
              <a:t>This section looks at warning signs that may help us become aware that sexual abuse has or is occurring</a:t>
            </a:r>
          </a:p>
          <a:p>
            <a:pPr marL="285750" indent="-285750">
              <a:buFont typeface="Wingdings" panose="05000000000000000000" pitchFamily="2" charset="2"/>
              <a:buChar char="v"/>
            </a:pPr>
            <a:r>
              <a:rPr lang="en-US" sz="2400" dirty="0">
                <a:solidFill>
                  <a:schemeClr val="bg1"/>
                </a:solidFill>
              </a:rPr>
              <a:t>Participants will engage in conversation about the reasons children do not report abuse</a:t>
            </a:r>
          </a:p>
          <a:p>
            <a:endParaRPr lang="en-US" sz="2400" dirty="0">
              <a:solidFill>
                <a:schemeClr val="bg1"/>
              </a:solidFill>
            </a:endParaRPr>
          </a:p>
          <a:p>
            <a:endParaRPr lang="en-US" dirty="0"/>
          </a:p>
        </p:txBody>
      </p:sp>
      <p:sp>
        <p:nvSpPr>
          <p:cNvPr id="4" name="Slide Number Placeholder 3">
            <a:extLst>
              <a:ext uri="{FF2B5EF4-FFF2-40B4-BE49-F238E27FC236}">
                <a16:creationId xmlns:a16="http://schemas.microsoft.com/office/drawing/2014/main" id="{94757AEB-08CA-4E13-9F2A-7B9412B474EB}"/>
              </a:ext>
            </a:extLst>
          </p:cNvPr>
          <p:cNvSpPr>
            <a:spLocks noGrp="1"/>
          </p:cNvSpPr>
          <p:nvPr>
            <p:ph type="sldNum" sz="quarter" idx="12"/>
          </p:nvPr>
        </p:nvSpPr>
        <p:spPr/>
        <p:txBody>
          <a:bodyPr/>
          <a:lstStyle/>
          <a:p>
            <a:fld id="{D57F1E4F-1CFF-5643-939E-02111984F565}" type="slidenum">
              <a:rPr lang="en-US" smtClean="0"/>
              <a:t>20</a:t>
            </a:fld>
            <a:endParaRPr lang="en-US" dirty="0"/>
          </a:p>
        </p:txBody>
      </p:sp>
      <p:pic>
        <p:nvPicPr>
          <p:cNvPr id="6" name="Picture 5" descr="Text&#10;&#10;Description automatically generated">
            <a:extLst>
              <a:ext uri="{FF2B5EF4-FFF2-40B4-BE49-F238E27FC236}">
                <a16:creationId xmlns:a16="http://schemas.microsoft.com/office/drawing/2014/main" id="{3C4977F3-6984-4C03-8B16-544604E6AE7F}"/>
              </a:ext>
            </a:extLst>
          </p:cNvPr>
          <p:cNvPicPr>
            <a:picLocks noChangeAspect="1"/>
          </p:cNvPicPr>
          <p:nvPr/>
        </p:nvPicPr>
        <p:blipFill>
          <a:blip r:embed="rId3"/>
          <a:stretch>
            <a:fillRect/>
          </a:stretch>
        </p:blipFill>
        <p:spPr>
          <a:xfrm>
            <a:off x="3004462" y="954093"/>
            <a:ext cx="6183076" cy="1142999"/>
          </a:xfrm>
          <a:prstGeom prst="rect">
            <a:avLst/>
          </a:prstGeom>
        </p:spPr>
      </p:pic>
    </p:spTree>
    <p:extLst>
      <p:ext uri="{BB962C8B-B14F-4D97-AF65-F5344CB8AC3E}">
        <p14:creationId xmlns:p14="http://schemas.microsoft.com/office/powerpoint/2010/main" val="2966635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9FD75-9848-4F9D-8016-ECA7645F185B}"/>
              </a:ext>
            </a:extLst>
          </p:cNvPr>
          <p:cNvSpPr>
            <a:spLocks noGrp="1"/>
          </p:cNvSpPr>
          <p:nvPr>
            <p:ph type="title"/>
          </p:nvPr>
        </p:nvSpPr>
        <p:spPr>
          <a:xfrm>
            <a:off x="1629295" y="949657"/>
            <a:ext cx="8825659" cy="1524000"/>
          </a:xfrm>
        </p:spPr>
        <p:txBody>
          <a:bodyPr/>
          <a:lstStyle/>
          <a:p>
            <a:r>
              <a:rPr lang="en-US" dirty="0"/>
              <a:t>WARNING SIGNS FROM CHILDREN</a:t>
            </a:r>
          </a:p>
        </p:txBody>
      </p:sp>
      <p:sp>
        <p:nvSpPr>
          <p:cNvPr id="3" name="Text Placeholder 2">
            <a:extLst>
              <a:ext uri="{FF2B5EF4-FFF2-40B4-BE49-F238E27FC236}">
                <a16:creationId xmlns:a16="http://schemas.microsoft.com/office/drawing/2014/main" id="{E6465149-34C6-4F34-AEAC-540CD74858AB}"/>
              </a:ext>
            </a:extLst>
          </p:cNvPr>
          <p:cNvSpPr>
            <a:spLocks noGrp="1"/>
          </p:cNvSpPr>
          <p:nvPr>
            <p:ph type="body" sz="half" idx="2"/>
          </p:nvPr>
        </p:nvSpPr>
        <p:spPr>
          <a:xfrm>
            <a:off x="1524000" y="2819400"/>
            <a:ext cx="8092754" cy="2889913"/>
          </a:xfrm>
        </p:spPr>
        <p:txBody>
          <a:bodyPr/>
          <a:lstStyle/>
          <a:p>
            <a:r>
              <a:rPr lang="en-US" b="1" dirty="0">
                <a:solidFill>
                  <a:schemeClr val="accent4">
                    <a:lumMod val="75000"/>
                  </a:schemeClr>
                </a:solidFill>
              </a:rPr>
              <a:t>		</a:t>
            </a:r>
            <a:r>
              <a:rPr lang="en-US" b="1" dirty="0">
                <a:solidFill>
                  <a:schemeClr val="bg2">
                    <a:lumMod val="60000"/>
                    <a:lumOff val="40000"/>
                  </a:schemeClr>
                </a:solidFill>
              </a:rPr>
              <a:t> </a:t>
            </a:r>
            <a:r>
              <a:rPr lang="en-US" sz="3200" b="1" dirty="0">
                <a:solidFill>
                  <a:schemeClr val="bg2">
                    <a:lumMod val="60000"/>
                    <a:lumOff val="40000"/>
                  </a:schemeClr>
                </a:solidFill>
              </a:rPr>
              <a:t>Physical </a:t>
            </a:r>
          </a:p>
          <a:p>
            <a:r>
              <a:rPr lang="en-US" sz="3200" b="1" dirty="0">
                <a:solidFill>
                  <a:schemeClr val="bg2">
                    <a:lumMod val="60000"/>
                    <a:lumOff val="40000"/>
                  </a:schemeClr>
                </a:solidFill>
              </a:rPr>
              <a:t>			</a:t>
            </a:r>
            <a:r>
              <a:rPr lang="en-US" sz="3200" b="1" dirty="0">
                <a:solidFill>
                  <a:schemeClr val="accent4">
                    <a:lumMod val="75000"/>
                  </a:schemeClr>
                </a:solidFill>
              </a:rPr>
              <a:t>Emotional</a:t>
            </a:r>
          </a:p>
          <a:p>
            <a:r>
              <a:rPr lang="en-US" sz="3200" b="1" dirty="0">
                <a:solidFill>
                  <a:schemeClr val="accent6">
                    <a:lumMod val="75000"/>
                  </a:schemeClr>
                </a:solidFill>
              </a:rPr>
              <a:t>				Behavioral</a:t>
            </a:r>
          </a:p>
          <a:p>
            <a:endParaRPr lang="en-US" dirty="0">
              <a:solidFill>
                <a:schemeClr val="accent3">
                  <a:lumMod val="75000"/>
                </a:schemeClr>
              </a:solidFill>
            </a:endParaRPr>
          </a:p>
          <a:p>
            <a:endParaRPr lang="en-US" dirty="0"/>
          </a:p>
        </p:txBody>
      </p:sp>
      <p:sp>
        <p:nvSpPr>
          <p:cNvPr id="4" name="Slide Number Placeholder 3">
            <a:extLst>
              <a:ext uri="{FF2B5EF4-FFF2-40B4-BE49-F238E27FC236}">
                <a16:creationId xmlns:a16="http://schemas.microsoft.com/office/drawing/2014/main" id="{0297FB66-8F1F-46CF-B0BA-473C1C593C0D}"/>
              </a:ext>
            </a:extLst>
          </p:cNvPr>
          <p:cNvSpPr>
            <a:spLocks noGrp="1"/>
          </p:cNvSpPr>
          <p:nvPr>
            <p:ph type="sldNum" sz="quarter" idx="12"/>
          </p:nvPr>
        </p:nvSpPr>
        <p:spPr/>
        <p:txBody>
          <a:bodyPr/>
          <a:lstStyle/>
          <a:p>
            <a:fld id="{D57F1E4F-1CFF-5643-939E-02111984F565}" type="slidenum">
              <a:rPr lang="en-US" smtClean="0"/>
              <a:t>21</a:t>
            </a:fld>
            <a:endParaRPr lang="en-US" dirty="0"/>
          </a:p>
        </p:txBody>
      </p:sp>
    </p:spTree>
    <p:extLst>
      <p:ext uri="{BB962C8B-B14F-4D97-AF65-F5344CB8AC3E}">
        <p14:creationId xmlns:p14="http://schemas.microsoft.com/office/powerpoint/2010/main" val="2006411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DA0F7-EE04-4FC0-8B5D-61DD197C9316}"/>
              </a:ext>
            </a:extLst>
          </p:cNvPr>
          <p:cNvSpPr>
            <a:spLocks noGrp="1"/>
          </p:cNvSpPr>
          <p:nvPr>
            <p:ph type="title"/>
          </p:nvPr>
        </p:nvSpPr>
        <p:spPr>
          <a:xfrm>
            <a:off x="1752600" y="762000"/>
            <a:ext cx="9221789" cy="1143000"/>
          </a:xfrm>
        </p:spPr>
        <p:txBody>
          <a:bodyPr/>
          <a:lstStyle/>
          <a:p>
            <a:r>
              <a:rPr lang="en-US" dirty="0"/>
              <a:t>PHYSICAL SIGNS</a:t>
            </a:r>
          </a:p>
        </p:txBody>
      </p:sp>
      <p:sp>
        <p:nvSpPr>
          <p:cNvPr id="3" name="Text Placeholder 2">
            <a:extLst>
              <a:ext uri="{FF2B5EF4-FFF2-40B4-BE49-F238E27FC236}">
                <a16:creationId xmlns:a16="http://schemas.microsoft.com/office/drawing/2014/main" id="{0DF709F2-C49C-49B3-8A25-B44A6F6DA5E1}"/>
              </a:ext>
            </a:extLst>
          </p:cNvPr>
          <p:cNvSpPr>
            <a:spLocks noGrp="1"/>
          </p:cNvSpPr>
          <p:nvPr>
            <p:ph type="body" sz="half" idx="2"/>
          </p:nvPr>
        </p:nvSpPr>
        <p:spPr>
          <a:xfrm>
            <a:off x="2209800" y="1957526"/>
            <a:ext cx="9145589" cy="4114800"/>
          </a:xfrm>
        </p:spPr>
        <p:txBody>
          <a:bodyPr>
            <a:normAutofit/>
          </a:bodyPr>
          <a:lstStyle/>
          <a:p>
            <a:pPr marL="342900" indent="-342900">
              <a:buFont typeface="Wingdings" panose="05000000000000000000" pitchFamily="2" charset="2"/>
              <a:buChar char="v"/>
            </a:pPr>
            <a:r>
              <a:rPr lang="en-US" sz="2400" dirty="0">
                <a:solidFill>
                  <a:schemeClr val="bg1"/>
                </a:solidFill>
              </a:rPr>
              <a:t>Frequent headaches, stomach aches, targeted pain</a:t>
            </a:r>
          </a:p>
          <a:p>
            <a:pPr marL="342900" indent="-342900">
              <a:buFont typeface="Wingdings" panose="05000000000000000000" pitchFamily="2" charset="2"/>
              <a:buChar char="v"/>
            </a:pPr>
            <a:r>
              <a:rPr lang="en-US" sz="2400" dirty="0">
                <a:solidFill>
                  <a:schemeClr val="bg1"/>
                </a:solidFill>
              </a:rPr>
              <a:t>Sleep disturbances</a:t>
            </a:r>
          </a:p>
          <a:p>
            <a:pPr marL="342900" indent="-342900">
              <a:buFont typeface="Wingdings" panose="05000000000000000000" pitchFamily="2" charset="2"/>
              <a:buChar char="v"/>
            </a:pPr>
            <a:r>
              <a:rPr lang="en-US" sz="2400" dirty="0">
                <a:solidFill>
                  <a:schemeClr val="bg1"/>
                </a:solidFill>
              </a:rPr>
              <a:t>Weight gain or weight loss </a:t>
            </a:r>
          </a:p>
          <a:p>
            <a:pPr marL="342900" indent="-342900">
              <a:buFont typeface="Wingdings" panose="05000000000000000000" pitchFamily="2" charset="2"/>
              <a:buChar char="v"/>
            </a:pPr>
            <a:r>
              <a:rPr lang="en-US" sz="2400" dirty="0">
                <a:solidFill>
                  <a:schemeClr val="bg1"/>
                </a:solidFill>
              </a:rPr>
              <a:t>Pain in the genital area</a:t>
            </a:r>
          </a:p>
          <a:p>
            <a:pPr marL="342900" indent="-342900">
              <a:buFont typeface="Wingdings" panose="05000000000000000000" pitchFamily="2" charset="2"/>
              <a:buChar char="v"/>
            </a:pPr>
            <a:r>
              <a:rPr lang="en-US" sz="2400" dirty="0">
                <a:solidFill>
                  <a:schemeClr val="bg1"/>
                </a:solidFill>
              </a:rPr>
              <a:t>Difficulty walking or sitting</a:t>
            </a:r>
          </a:p>
          <a:p>
            <a:pPr marL="342900" indent="-342900">
              <a:buFont typeface="Wingdings" panose="05000000000000000000" pitchFamily="2" charset="2"/>
              <a:buChar char="v"/>
            </a:pPr>
            <a:r>
              <a:rPr lang="en-US" sz="2400" dirty="0">
                <a:solidFill>
                  <a:schemeClr val="bg1"/>
                </a:solidFill>
              </a:rPr>
              <a:t>Bladder or vaginal infections</a:t>
            </a:r>
          </a:p>
          <a:p>
            <a:pPr marL="342900" indent="-342900">
              <a:buFont typeface="Wingdings" panose="05000000000000000000" pitchFamily="2" charset="2"/>
              <a:buChar char="v"/>
            </a:pPr>
            <a:r>
              <a:rPr lang="en-US" sz="2400" dirty="0">
                <a:solidFill>
                  <a:schemeClr val="bg1"/>
                </a:solidFill>
              </a:rPr>
              <a:t>Bruising if physical abuse is also involved</a:t>
            </a:r>
          </a:p>
          <a:p>
            <a:pPr marL="342900" indent="-342900">
              <a:buFont typeface="Wingdings" panose="05000000000000000000" pitchFamily="2" charset="2"/>
              <a:buChar char="v"/>
            </a:pPr>
            <a:r>
              <a:rPr lang="en-US" sz="2400" dirty="0">
                <a:solidFill>
                  <a:schemeClr val="bg1"/>
                </a:solidFill>
              </a:rPr>
              <a:t>Pregnancy</a:t>
            </a:r>
          </a:p>
          <a:p>
            <a:endParaRPr lang="en-US" dirty="0"/>
          </a:p>
        </p:txBody>
      </p:sp>
      <p:sp>
        <p:nvSpPr>
          <p:cNvPr id="4" name="Slide Number Placeholder 3">
            <a:extLst>
              <a:ext uri="{FF2B5EF4-FFF2-40B4-BE49-F238E27FC236}">
                <a16:creationId xmlns:a16="http://schemas.microsoft.com/office/drawing/2014/main" id="{D9F0DF38-9AFF-4C77-B494-91BABEB80374}"/>
              </a:ext>
            </a:extLst>
          </p:cNvPr>
          <p:cNvSpPr>
            <a:spLocks noGrp="1"/>
          </p:cNvSpPr>
          <p:nvPr>
            <p:ph type="sldNum" sz="quarter" idx="12"/>
          </p:nvPr>
        </p:nvSpPr>
        <p:spPr/>
        <p:txBody>
          <a:bodyPr/>
          <a:lstStyle/>
          <a:p>
            <a:fld id="{D57F1E4F-1CFF-5643-939E-02111984F565}" type="slidenum">
              <a:rPr lang="en-US" smtClean="0"/>
              <a:t>22</a:t>
            </a:fld>
            <a:endParaRPr lang="en-US" dirty="0"/>
          </a:p>
        </p:txBody>
      </p:sp>
    </p:spTree>
    <p:extLst>
      <p:ext uri="{BB962C8B-B14F-4D97-AF65-F5344CB8AC3E}">
        <p14:creationId xmlns:p14="http://schemas.microsoft.com/office/powerpoint/2010/main" val="36455398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DA0F7-EE04-4FC0-8B5D-61DD197C9316}"/>
              </a:ext>
            </a:extLst>
          </p:cNvPr>
          <p:cNvSpPr>
            <a:spLocks noGrp="1"/>
          </p:cNvSpPr>
          <p:nvPr>
            <p:ph type="title"/>
          </p:nvPr>
        </p:nvSpPr>
        <p:spPr>
          <a:xfrm>
            <a:off x="1574053" y="1018165"/>
            <a:ext cx="9552736" cy="1143000"/>
          </a:xfrm>
        </p:spPr>
        <p:txBody>
          <a:bodyPr/>
          <a:lstStyle/>
          <a:p>
            <a:r>
              <a:rPr lang="en-US" dirty="0"/>
              <a:t> EMOTIONAL SIGNS</a:t>
            </a:r>
          </a:p>
        </p:txBody>
      </p:sp>
      <p:sp>
        <p:nvSpPr>
          <p:cNvPr id="3" name="Text Placeholder 2">
            <a:extLst>
              <a:ext uri="{FF2B5EF4-FFF2-40B4-BE49-F238E27FC236}">
                <a16:creationId xmlns:a16="http://schemas.microsoft.com/office/drawing/2014/main" id="{0DF709F2-C49C-49B3-8A25-B44A6F6DA5E1}"/>
              </a:ext>
            </a:extLst>
          </p:cNvPr>
          <p:cNvSpPr>
            <a:spLocks noGrp="1"/>
          </p:cNvSpPr>
          <p:nvPr>
            <p:ph type="body" sz="half" idx="2"/>
          </p:nvPr>
        </p:nvSpPr>
        <p:spPr>
          <a:xfrm>
            <a:off x="2400300" y="1860419"/>
            <a:ext cx="9145589" cy="3962400"/>
          </a:xfrm>
        </p:spPr>
        <p:txBody>
          <a:bodyPr>
            <a:normAutofit/>
          </a:bodyPr>
          <a:lstStyle/>
          <a:p>
            <a:pPr marL="342900" indent="-342900">
              <a:buFont typeface="Wingdings" panose="05000000000000000000" pitchFamily="2" charset="2"/>
              <a:buChar char="v"/>
            </a:pPr>
            <a:r>
              <a:rPr lang="en-US" sz="2400" dirty="0">
                <a:solidFill>
                  <a:schemeClr val="bg1"/>
                </a:solidFill>
              </a:rPr>
              <a:t>Unusual distress about being left by a parent</a:t>
            </a:r>
          </a:p>
          <a:p>
            <a:pPr marL="342900" indent="-342900">
              <a:buFont typeface="Wingdings" panose="05000000000000000000" pitchFamily="2" charset="2"/>
              <a:buChar char="v"/>
            </a:pPr>
            <a:r>
              <a:rPr lang="en-US" sz="2400" dirty="0">
                <a:solidFill>
                  <a:schemeClr val="bg1"/>
                </a:solidFill>
              </a:rPr>
              <a:t>Mood swings.  Irritability.  </a:t>
            </a:r>
          </a:p>
          <a:p>
            <a:pPr marL="342900" indent="-342900">
              <a:buFont typeface="Wingdings" panose="05000000000000000000" pitchFamily="2" charset="2"/>
              <a:buChar char="v"/>
            </a:pPr>
            <a:r>
              <a:rPr lang="en-US" sz="2400" dirty="0">
                <a:solidFill>
                  <a:schemeClr val="bg1"/>
                </a:solidFill>
              </a:rPr>
              <a:t>Flashbacks</a:t>
            </a:r>
          </a:p>
          <a:p>
            <a:pPr marL="342900" indent="-342900">
              <a:buFont typeface="Wingdings" panose="05000000000000000000" pitchFamily="2" charset="2"/>
              <a:buChar char="v"/>
            </a:pPr>
            <a:r>
              <a:rPr lang="en-US" sz="2400" dirty="0">
                <a:solidFill>
                  <a:schemeClr val="bg1"/>
                </a:solidFill>
              </a:rPr>
              <a:t>Inability to concentrate</a:t>
            </a:r>
          </a:p>
          <a:p>
            <a:pPr marL="342900" indent="-342900">
              <a:buFont typeface="Wingdings" panose="05000000000000000000" pitchFamily="2" charset="2"/>
              <a:buChar char="v"/>
            </a:pPr>
            <a:r>
              <a:rPr lang="en-US" sz="2400" dirty="0">
                <a:solidFill>
                  <a:schemeClr val="bg1"/>
                </a:solidFill>
              </a:rPr>
              <a:t>Suicidal thoughts or attempts</a:t>
            </a:r>
          </a:p>
          <a:p>
            <a:pPr marL="342900" indent="-342900">
              <a:buFont typeface="Wingdings" panose="05000000000000000000" pitchFamily="2" charset="2"/>
              <a:buChar char="v"/>
            </a:pPr>
            <a:r>
              <a:rPr lang="en-US" sz="2400" dirty="0">
                <a:solidFill>
                  <a:schemeClr val="bg1"/>
                </a:solidFill>
              </a:rPr>
              <a:t>Depression</a:t>
            </a:r>
          </a:p>
          <a:p>
            <a:endParaRPr lang="en-US" dirty="0"/>
          </a:p>
        </p:txBody>
      </p:sp>
      <p:sp>
        <p:nvSpPr>
          <p:cNvPr id="4" name="Slide Number Placeholder 3">
            <a:extLst>
              <a:ext uri="{FF2B5EF4-FFF2-40B4-BE49-F238E27FC236}">
                <a16:creationId xmlns:a16="http://schemas.microsoft.com/office/drawing/2014/main" id="{D9F0DF38-9AFF-4C77-B494-91BABEB80374}"/>
              </a:ext>
            </a:extLst>
          </p:cNvPr>
          <p:cNvSpPr>
            <a:spLocks noGrp="1"/>
          </p:cNvSpPr>
          <p:nvPr>
            <p:ph type="sldNum" sz="quarter" idx="12"/>
          </p:nvPr>
        </p:nvSpPr>
        <p:spPr/>
        <p:txBody>
          <a:bodyPr/>
          <a:lstStyle/>
          <a:p>
            <a:fld id="{D57F1E4F-1CFF-5643-939E-02111984F565}" type="slidenum">
              <a:rPr lang="en-US" smtClean="0"/>
              <a:t>23</a:t>
            </a:fld>
            <a:endParaRPr lang="en-US" dirty="0"/>
          </a:p>
        </p:txBody>
      </p:sp>
    </p:spTree>
    <p:extLst>
      <p:ext uri="{BB962C8B-B14F-4D97-AF65-F5344CB8AC3E}">
        <p14:creationId xmlns:p14="http://schemas.microsoft.com/office/powerpoint/2010/main" val="3896083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DA0F7-EE04-4FC0-8B5D-61DD197C9316}"/>
              </a:ext>
            </a:extLst>
          </p:cNvPr>
          <p:cNvSpPr>
            <a:spLocks noGrp="1"/>
          </p:cNvSpPr>
          <p:nvPr>
            <p:ph type="title"/>
          </p:nvPr>
        </p:nvSpPr>
        <p:spPr>
          <a:xfrm>
            <a:off x="1574053" y="838200"/>
            <a:ext cx="9552736" cy="1143000"/>
          </a:xfrm>
        </p:spPr>
        <p:txBody>
          <a:bodyPr/>
          <a:lstStyle/>
          <a:p>
            <a:r>
              <a:rPr lang="en-US" dirty="0"/>
              <a:t>BEHAVIORAL SIGNS</a:t>
            </a:r>
          </a:p>
        </p:txBody>
      </p:sp>
      <p:sp>
        <p:nvSpPr>
          <p:cNvPr id="3" name="Text Placeholder 2">
            <a:extLst>
              <a:ext uri="{FF2B5EF4-FFF2-40B4-BE49-F238E27FC236}">
                <a16:creationId xmlns:a16="http://schemas.microsoft.com/office/drawing/2014/main" id="{0DF709F2-C49C-49B3-8A25-B44A6F6DA5E1}"/>
              </a:ext>
            </a:extLst>
          </p:cNvPr>
          <p:cNvSpPr>
            <a:spLocks noGrp="1"/>
          </p:cNvSpPr>
          <p:nvPr>
            <p:ph type="body" sz="half" idx="2"/>
          </p:nvPr>
        </p:nvSpPr>
        <p:spPr>
          <a:xfrm>
            <a:off x="2209800" y="2209800"/>
            <a:ext cx="8825659" cy="3657600"/>
          </a:xfrm>
        </p:spPr>
        <p:txBody>
          <a:bodyPr>
            <a:normAutofit/>
          </a:bodyPr>
          <a:lstStyle/>
          <a:p>
            <a:pPr marL="342900" indent="-342900">
              <a:buFont typeface="Wingdings" panose="05000000000000000000" pitchFamily="2" charset="2"/>
              <a:buChar char="v"/>
            </a:pPr>
            <a:r>
              <a:rPr lang="en-US" sz="2400" dirty="0">
                <a:solidFill>
                  <a:schemeClr val="bg1"/>
                </a:solidFill>
              </a:rPr>
              <a:t>Withdrawal from friends or usual activities</a:t>
            </a:r>
          </a:p>
          <a:p>
            <a:pPr marL="342900" indent="-342900">
              <a:buFont typeface="Wingdings" panose="05000000000000000000" pitchFamily="2" charset="2"/>
              <a:buChar char="v"/>
            </a:pPr>
            <a:r>
              <a:rPr lang="en-US" sz="2400" dirty="0">
                <a:solidFill>
                  <a:schemeClr val="bg1"/>
                </a:solidFill>
              </a:rPr>
              <a:t>Abrupt changes in behavior or school performance</a:t>
            </a:r>
          </a:p>
          <a:p>
            <a:pPr marL="342900" indent="-342900">
              <a:buFont typeface="Wingdings" panose="05000000000000000000" pitchFamily="2" charset="2"/>
              <a:buChar char="v"/>
            </a:pPr>
            <a:r>
              <a:rPr lang="en-US" sz="2400" dirty="0">
                <a:solidFill>
                  <a:schemeClr val="bg1"/>
                </a:solidFill>
              </a:rPr>
              <a:t>Depression / anxiety</a:t>
            </a:r>
          </a:p>
          <a:p>
            <a:pPr marL="342900" indent="-342900">
              <a:buFont typeface="Wingdings" panose="05000000000000000000" pitchFamily="2" charset="2"/>
              <a:buChar char="v"/>
            </a:pPr>
            <a:r>
              <a:rPr lang="en-US" sz="2400" dirty="0">
                <a:solidFill>
                  <a:schemeClr val="bg1"/>
                </a:solidFill>
              </a:rPr>
              <a:t>Age Inappropriate sexual knowledge</a:t>
            </a:r>
          </a:p>
          <a:p>
            <a:pPr marL="342900" indent="-342900">
              <a:buFont typeface="Wingdings" panose="05000000000000000000" pitchFamily="2" charset="2"/>
              <a:buChar char="v"/>
            </a:pPr>
            <a:r>
              <a:rPr lang="en-US" sz="2400" dirty="0">
                <a:solidFill>
                  <a:schemeClr val="bg1"/>
                </a:solidFill>
              </a:rPr>
              <a:t>Rebellion or defiance</a:t>
            </a:r>
          </a:p>
          <a:p>
            <a:pPr marL="342900" indent="-342900">
              <a:buFont typeface="Wingdings" panose="05000000000000000000" pitchFamily="2" charset="2"/>
              <a:buChar char="v"/>
            </a:pPr>
            <a:r>
              <a:rPr lang="en-US" sz="2400" dirty="0">
                <a:solidFill>
                  <a:schemeClr val="bg1"/>
                </a:solidFill>
              </a:rPr>
              <a:t>Inflicting self-harm/risky behavior</a:t>
            </a:r>
          </a:p>
          <a:p>
            <a:pPr marL="342900" indent="-342900">
              <a:buFont typeface="Wingdings" panose="05000000000000000000" pitchFamily="2" charset="2"/>
              <a:buChar char="v"/>
            </a:pPr>
            <a:r>
              <a:rPr lang="en-US" sz="2400" dirty="0">
                <a:solidFill>
                  <a:schemeClr val="bg1"/>
                </a:solidFill>
              </a:rPr>
              <a:t>Sexual Victimization of other children</a:t>
            </a:r>
          </a:p>
          <a:p>
            <a:endParaRPr lang="en-US" dirty="0"/>
          </a:p>
        </p:txBody>
      </p:sp>
      <p:sp>
        <p:nvSpPr>
          <p:cNvPr id="4" name="Slide Number Placeholder 3">
            <a:extLst>
              <a:ext uri="{FF2B5EF4-FFF2-40B4-BE49-F238E27FC236}">
                <a16:creationId xmlns:a16="http://schemas.microsoft.com/office/drawing/2014/main" id="{D9F0DF38-9AFF-4C77-B494-91BABEB80374}"/>
              </a:ext>
            </a:extLst>
          </p:cNvPr>
          <p:cNvSpPr>
            <a:spLocks noGrp="1"/>
          </p:cNvSpPr>
          <p:nvPr>
            <p:ph type="sldNum" sz="quarter" idx="12"/>
          </p:nvPr>
        </p:nvSpPr>
        <p:spPr/>
        <p:txBody>
          <a:bodyPr/>
          <a:lstStyle/>
          <a:p>
            <a:fld id="{D57F1E4F-1CFF-5643-939E-02111984F565}" type="slidenum">
              <a:rPr lang="en-US" smtClean="0"/>
              <a:t>24</a:t>
            </a:fld>
            <a:endParaRPr lang="en-US" dirty="0"/>
          </a:p>
        </p:txBody>
      </p:sp>
    </p:spTree>
    <p:extLst>
      <p:ext uri="{BB962C8B-B14F-4D97-AF65-F5344CB8AC3E}">
        <p14:creationId xmlns:p14="http://schemas.microsoft.com/office/powerpoint/2010/main" val="37415459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DA0F7-EE04-4FC0-8B5D-61DD197C9316}"/>
              </a:ext>
            </a:extLst>
          </p:cNvPr>
          <p:cNvSpPr>
            <a:spLocks noGrp="1"/>
          </p:cNvSpPr>
          <p:nvPr>
            <p:ph type="title"/>
          </p:nvPr>
        </p:nvSpPr>
        <p:spPr>
          <a:xfrm>
            <a:off x="1553505" y="741529"/>
            <a:ext cx="9552736" cy="1447800"/>
          </a:xfrm>
        </p:spPr>
        <p:txBody>
          <a:bodyPr/>
          <a:lstStyle/>
          <a:p>
            <a:r>
              <a:rPr lang="en-US" dirty="0"/>
              <a:t>RESPONDING TO SIGNS OF ABUSE</a:t>
            </a:r>
          </a:p>
        </p:txBody>
      </p:sp>
      <p:sp>
        <p:nvSpPr>
          <p:cNvPr id="3" name="Text Placeholder 2">
            <a:extLst>
              <a:ext uri="{FF2B5EF4-FFF2-40B4-BE49-F238E27FC236}">
                <a16:creationId xmlns:a16="http://schemas.microsoft.com/office/drawing/2014/main" id="{0DF709F2-C49C-49B3-8A25-B44A6F6DA5E1}"/>
              </a:ext>
            </a:extLst>
          </p:cNvPr>
          <p:cNvSpPr>
            <a:spLocks noGrp="1"/>
          </p:cNvSpPr>
          <p:nvPr>
            <p:ph type="body" sz="half" idx="2"/>
          </p:nvPr>
        </p:nvSpPr>
        <p:spPr>
          <a:xfrm>
            <a:off x="1676400" y="1981200"/>
            <a:ext cx="9359059" cy="4876800"/>
          </a:xfrm>
        </p:spPr>
        <p:txBody>
          <a:bodyPr>
            <a:normAutofit fontScale="32500" lnSpcReduction="20000"/>
          </a:bodyPr>
          <a:lstStyle/>
          <a:p>
            <a:endParaRPr lang="en-US" sz="2400" dirty="0">
              <a:solidFill>
                <a:schemeClr val="bg1"/>
              </a:solidFill>
            </a:endParaRPr>
          </a:p>
          <a:p>
            <a:pPr marL="342900" indent="-342900">
              <a:buFont typeface="Wingdings" panose="05000000000000000000" pitchFamily="2" charset="2"/>
              <a:buChar char="v"/>
            </a:pPr>
            <a:endParaRPr lang="en-US" sz="2400" dirty="0">
              <a:solidFill>
                <a:schemeClr val="bg1"/>
              </a:solidFill>
            </a:endParaRPr>
          </a:p>
          <a:p>
            <a:pPr marL="342900" indent="-342900">
              <a:buFont typeface="Wingdings" panose="05000000000000000000" pitchFamily="2" charset="2"/>
              <a:buChar char="v"/>
            </a:pPr>
            <a:endParaRPr lang="en-US" sz="2400" dirty="0">
              <a:solidFill>
                <a:schemeClr val="bg1"/>
              </a:solidFill>
            </a:endParaRPr>
          </a:p>
          <a:p>
            <a:pPr marL="342900" indent="-342900">
              <a:buFont typeface="Wingdings" panose="05000000000000000000" pitchFamily="2" charset="2"/>
              <a:buChar char="v"/>
            </a:pPr>
            <a:endParaRPr lang="en-US" sz="3800" dirty="0">
              <a:solidFill>
                <a:schemeClr val="bg1"/>
              </a:solidFill>
            </a:endParaRPr>
          </a:p>
          <a:p>
            <a:r>
              <a:rPr lang="en-US" sz="6400" dirty="0">
                <a:solidFill>
                  <a:schemeClr val="bg1"/>
                </a:solidFill>
              </a:rPr>
              <a:t>1. Recognize the signs</a:t>
            </a:r>
          </a:p>
          <a:p>
            <a:r>
              <a:rPr lang="en-US" sz="6400" dirty="0">
                <a:solidFill>
                  <a:schemeClr val="bg1"/>
                </a:solidFill>
              </a:rPr>
              <a:t>2. Talk to the Child</a:t>
            </a:r>
          </a:p>
          <a:p>
            <a:pPr marL="800100" lvl="1" indent="-342900">
              <a:buFont typeface="Wingdings" panose="05000000000000000000" pitchFamily="2" charset="2"/>
              <a:buChar char="v"/>
            </a:pPr>
            <a:r>
              <a:rPr lang="en-US" sz="6400" dirty="0">
                <a:solidFill>
                  <a:srgbClr val="008080"/>
                </a:solidFill>
              </a:rPr>
              <a:t>Follow guidelines to create a non-threatening environment</a:t>
            </a:r>
          </a:p>
          <a:p>
            <a:pPr marL="800100" lvl="1" indent="-342900">
              <a:buFont typeface="Wingdings" panose="05000000000000000000" pitchFamily="2" charset="2"/>
              <a:buChar char="v"/>
            </a:pPr>
            <a:r>
              <a:rPr lang="en-US" sz="6400" dirty="0">
                <a:solidFill>
                  <a:srgbClr val="008080"/>
                </a:solidFill>
              </a:rPr>
              <a:t>Avoid judgement or blame – Assure the child they are not in trouble</a:t>
            </a:r>
          </a:p>
          <a:p>
            <a:pPr marL="800100" lvl="1" indent="-342900">
              <a:buFont typeface="Wingdings" panose="05000000000000000000" pitchFamily="2" charset="2"/>
              <a:buChar char="v"/>
            </a:pPr>
            <a:r>
              <a:rPr lang="en-US" sz="6400" dirty="0">
                <a:solidFill>
                  <a:srgbClr val="008080"/>
                </a:solidFill>
              </a:rPr>
              <a:t>Be aware of your tone</a:t>
            </a:r>
          </a:p>
          <a:p>
            <a:pPr marL="800100" lvl="1" indent="-342900">
              <a:buFont typeface="Wingdings" panose="05000000000000000000" pitchFamily="2" charset="2"/>
              <a:buChar char="v"/>
            </a:pPr>
            <a:r>
              <a:rPr lang="en-US" sz="6400" dirty="0">
                <a:solidFill>
                  <a:srgbClr val="008080"/>
                </a:solidFill>
              </a:rPr>
              <a:t>Talk to the child directly using the child’s own vocabulary</a:t>
            </a:r>
          </a:p>
          <a:p>
            <a:r>
              <a:rPr lang="en-US" sz="6400" dirty="0">
                <a:solidFill>
                  <a:schemeClr val="bg1"/>
                </a:solidFill>
              </a:rPr>
              <a:t>3. Report it</a:t>
            </a:r>
          </a:p>
          <a:p>
            <a:pPr marL="800100" lvl="1" indent="-342900">
              <a:buFont typeface="Wingdings" panose="05000000000000000000" pitchFamily="2" charset="2"/>
              <a:buChar char="v"/>
            </a:pPr>
            <a:r>
              <a:rPr lang="en-US" sz="6400" dirty="0">
                <a:solidFill>
                  <a:srgbClr val="008080"/>
                </a:solidFill>
              </a:rPr>
              <a:t>Know where to report</a:t>
            </a:r>
          </a:p>
          <a:p>
            <a:pPr marL="800100" lvl="1" indent="-342900">
              <a:buFont typeface="Wingdings" panose="05000000000000000000" pitchFamily="2" charset="2"/>
              <a:buChar char="v"/>
            </a:pPr>
            <a:r>
              <a:rPr lang="en-US" sz="6400" dirty="0">
                <a:solidFill>
                  <a:srgbClr val="008080"/>
                </a:solidFill>
              </a:rPr>
              <a:t>Be prepared to provide specific information</a:t>
            </a:r>
          </a:p>
          <a:p>
            <a:pPr marL="800100" lvl="1" indent="-342900">
              <a:buFont typeface="Wingdings" panose="05000000000000000000" pitchFamily="2" charset="2"/>
              <a:buChar char="v"/>
            </a:pPr>
            <a:r>
              <a:rPr lang="en-US" sz="6400" dirty="0">
                <a:solidFill>
                  <a:srgbClr val="008080"/>
                </a:solidFill>
              </a:rPr>
              <a:t>Ensure the child is in a safe place</a:t>
            </a:r>
          </a:p>
          <a:p>
            <a:pPr marL="800100" lvl="1" indent="-342900">
              <a:buFont typeface="Wingdings" panose="05000000000000000000" pitchFamily="2" charset="2"/>
              <a:buChar char="v"/>
            </a:pPr>
            <a:endParaRPr lang="en-US" sz="1800" dirty="0">
              <a:solidFill>
                <a:schemeClr val="bg1"/>
              </a:solidFill>
            </a:endParaRPr>
          </a:p>
          <a:p>
            <a:pPr lvl="1"/>
            <a:endParaRPr lang="en-US" sz="1800" dirty="0">
              <a:solidFill>
                <a:schemeClr val="bg1"/>
              </a:solidFill>
            </a:endParaRPr>
          </a:p>
          <a:p>
            <a:pPr lvl="1"/>
            <a:endParaRPr lang="en-US" sz="1800" dirty="0">
              <a:solidFill>
                <a:schemeClr val="bg1"/>
              </a:solidFill>
            </a:endParaRPr>
          </a:p>
          <a:p>
            <a:endParaRPr lang="en-US" sz="2400" dirty="0">
              <a:solidFill>
                <a:schemeClr val="bg1"/>
              </a:solidFill>
            </a:endParaRPr>
          </a:p>
        </p:txBody>
      </p:sp>
      <p:sp>
        <p:nvSpPr>
          <p:cNvPr id="4" name="Slide Number Placeholder 3">
            <a:extLst>
              <a:ext uri="{FF2B5EF4-FFF2-40B4-BE49-F238E27FC236}">
                <a16:creationId xmlns:a16="http://schemas.microsoft.com/office/drawing/2014/main" id="{D9F0DF38-9AFF-4C77-B494-91BABEB80374}"/>
              </a:ext>
            </a:extLst>
          </p:cNvPr>
          <p:cNvSpPr>
            <a:spLocks noGrp="1"/>
          </p:cNvSpPr>
          <p:nvPr>
            <p:ph type="sldNum" sz="quarter" idx="12"/>
          </p:nvPr>
        </p:nvSpPr>
        <p:spPr/>
        <p:txBody>
          <a:bodyPr/>
          <a:lstStyle/>
          <a:p>
            <a:fld id="{D57F1E4F-1CFF-5643-939E-02111984F565}" type="slidenum">
              <a:rPr lang="en-US" smtClean="0"/>
              <a:t>25</a:t>
            </a:fld>
            <a:endParaRPr lang="en-US" dirty="0"/>
          </a:p>
        </p:txBody>
      </p:sp>
    </p:spTree>
    <p:extLst>
      <p:ext uri="{BB962C8B-B14F-4D97-AF65-F5344CB8AC3E}">
        <p14:creationId xmlns:p14="http://schemas.microsoft.com/office/powerpoint/2010/main" val="7957740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96866E-98DD-4E54-AB8A-15CC3BB77A69}"/>
              </a:ext>
            </a:extLst>
          </p:cNvPr>
          <p:cNvSpPr>
            <a:spLocks noGrp="1"/>
          </p:cNvSpPr>
          <p:nvPr>
            <p:ph type="sldNum" sz="quarter" idx="12"/>
          </p:nvPr>
        </p:nvSpPr>
        <p:spPr/>
        <p:txBody>
          <a:bodyPr/>
          <a:lstStyle/>
          <a:p>
            <a:fld id="{D57F1E4F-1CFF-5643-939E-02111984F565}" type="slidenum">
              <a:rPr lang="en-US" smtClean="0"/>
              <a:pPr/>
              <a:t>26</a:t>
            </a:fld>
            <a:endParaRPr lang="en-US" dirty="0"/>
          </a:p>
        </p:txBody>
      </p:sp>
      <p:pic>
        <p:nvPicPr>
          <p:cNvPr id="1026" name="Picture 2" descr="Taking a break… - Enterprise Te.ch">
            <a:extLst>
              <a:ext uri="{FF2B5EF4-FFF2-40B4-BE49-F238E27FC236}">
                <a16:creationId xmlns:a16="http://schemas.microsoft.com/office/drawing/2014/main" id="{321B7DA8-C7CB-4A07-94C7-56535A41AA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0" y="1615440"/>
            <a:ext cx="6477000" cy="3627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7172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4F444-ABFE-4857-A4CA-BFADB58FB137}"/>
              </a:ext>
            </a:extLst>
          </p:cNvPr>
          <p:cNvSpPr>
            <a:spLocks noGrp="1"/>
          </p:cNvSpPr>
          <p:nvPr>
            <p:ph type="title"/>
          </p:nvPr>
        </p:nvSpPr>
        <p:spPr>
          <a:xfrm>
            <a:off x="1295400" y="1371599"/>
            <a:ext cx="3874382" cy="1219200"/>
          </a:xfrm>
        </p:spPr>
        <p:txBody>
          <a:bodyPr/>
          <a:lstStyle/>
          <a:p>
            <a:r>
              <a:rPr lang="en-US" sz="4800" dirty="0"/>
              <a:t>CHECK IN</a:t>
            </a:r>
          </a:p>
        </p:txBody>
      </p:sp>
      <p:sp>
        <p:nvSpPr>
          <p:cNvPr id="4" name="Text Placeholder 3">
            <a:extLst>
              <a:ext uri="{FF2B5EF4-FFF2-40B4-BE49-F238E27FC236}">
                <a16:creationId xmlns:a16="http://schemas.microsoft.com/office/drawing/2014/main" id="{6C0473A9-A9FA-4E9A-BF96-56351F060FF0}"/>
              </a:ext>
            </a:extLst>
          </p:cNvPr>
          <p:cNvSpPr>
            <a:spLocks noGrp="1"/>
          </p:cNvSpPr>
          <p:nvPr>
            <p:ph type="body" sz="half" idx="2"/>
          </p:nvPr>
        </p:nvSpPr>
        <p:spPr>
          <a:xfrm>
            <a:off x="1295400" y="3429000"/>
            <a:ext cx="2959847" cy="1137920"/>
          </a:xfrm>
        </p:spPr>
        <p:txBody>
          <a:bodyPr>
            <a:normAutofit lnSpcReduction="10000"/>
          </a:bodyPr>
          <a:lstStyle/>
          <a:p>
            <a:r>
              <a:rPr lang="en-US" sz="2400" dirty="0">
                <a:solidFill>
                  <a:srgbClr val="008080"/>
                </a:solidFill>
              </a:rPr>
              <a:t>What has especially stood out for you so far?</a:t>
            </a:r>
          </a:p>
          <a:p>
            <a:endParaRPr lang="en-US" dirty="0"/>
          </a:p>
        </p:txBody>
      </p:sp>
      <p:sp>
        <p:nvSpPr>
          <p:cNvPr id="5" name="Slide Number Placeholder 4">
            <a:extLst>
              <a:ext uri="{FF2B5EF4-FFF2-40B4-BE49-F238E27FC236}">
                <a16:creationId xmlns:a16="http://schemas.microsoft.com/office/drawing/2014/main" id="{A9E795D4-4C51-4C5D-B29F-41792DC67BF8}"/>
              </a:ext>
            </a:extLst>
          </p:cNvPr>
          <p:cNvSpPr>
            <a:spLocks noGrp="1"/>
          </p:cNvSpPr>
          <p:nvPr>
            <p:ph type="sldNum" sz="quarter" idx="12"/>
          </p:nvPr>
        </p:nvSpPr>
        <p:spPr/>
        <p:txBody>
          <a:bodyPr/>
          <a:lstStyle/>
          <a:p>
            <a:fld id="{D57F1E4F-1CFF-5643-939E-02111984F565}" type="slidenum">
              <a:rPr lang="en-US" smtClean="0"/>
              <a:t>27</a:t>
            </a:fld>
            <a:endParaRPr lang="en-US" dirty="0"/>
          </a:p>
        </p:txBody>
      </p:sp>
      <p:pic>
        <p:nvPicPr>
          <p:cNvPr id="6" name="Picture Placeholder 4">
            <a:extLst>
              <a:ext uri="{FF2B5EF4-FFF2-40B4-BE49-F238E27FC236}">
                <a16:creationId xmlns:a16="http://schemas.microsoft.com/office/drawing/2014/main" id="{B29CFB4E-86F5-4C22-9DA2-E9AC3C50C7F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447" r="1447"/>
          <a:stretch>
            <a:fillRect/>
          </a:stretch>
        </p:blipFill>
        <p:spPr>
          <a:xfrm rot="16200000">
            <a:off x="5122863" y="1303472"/>
            <a:ext cx="4572000" cy="4708256"/>
          </a:xfrm>
        </p:spPr>
      </p:pic>
    </p:spTree>
    <p:extLst>
      <p:ext uri="{BB962C8B-B14F-4D97-AF65-F5344CB8AC3E}">
        <p14:creationId xmlns:p14="http://schemas.microsoft.com/office/powerpoint/2010/main" val="1209773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D1898-2329-420F-A968-1A1632CC4491}"/>
              </a:ext>
            </a:extLst>
          </p:cNvPr>
          <p:cNvSpPr>
            <a:spLocks noGrp="1"/>
          </p:cNvSpPr>
          <p:nvPr>
            <p:ph type="title"/>
          </p:nvPr>
        </p:nvSpPr>
        <p:spPr>
          <a:xfrm>
            <a:off x="1792468" y="949657"/>
            <a:ext cx="8673259" cy="1143000"/>
          </a:xfrm>
        </p:spPr>
        <p:txBody>
          <a:bodyPr/>
          <a:lstStyle/>
          <a:p>
            <a:r>
              <a:rPr lang="en-US" dirty="0">
                <a:solidFill>
                  <a:schemeClr val="tx1"/>
                </a:solidFill>
              </a:rPr>
              <a:t>Section 4</a:t>
            </a:r>
          </a:p>
        </p:txBody>
      </p:sp>
      <p:sp>
        <p:nvSpPr>
          <p:cNvPr id="3" name="Text Placeholder 2">
            <a:extLst>
              <a:ext uri="{FF2B5EF4-FFF2-40B4-BE49-F238E27FC236}">
                <a16:creationId xmlns:a16="http://schemas.microsoft.com/office/drawing/2014/main" id="{B37E7DA5-10AB-461A-AF52-6DB4D9DB24D3}"/>
              </a:ext>
            </a:extLst>
          </p:cNvPr>
          <p:cNvSpPr>
            <a:spLocks noGrp="1"/>
          </p:cNvSpPr>
          <p:nvPr>
            <p:ph type="body" sz="half" idx="2"/>
          </p:nvPr>
        </p:nvSpPr>
        <p:spPr>
          <a:xfrm>
            <a:off x="1792468" y="2707944"/>
            <a:ext cx="8915222" cy="4114800"/>
          </a:xfrm>
        </p:spPr>
        <p:txBody>
          <a:bodyPr>
            <a:normAutofit lnSpcReduction="10000"/>
          </a:bodyPr>
          <a:lstStyle/>
          <a:p>
            <a:endParaRPr lang="en-US" sz="2400" dirty="0">
              <a:solidFill>
                <a:schemeClr val="bg1"/>
              </a:solidFill>
            </a:endParaRPr>
          </a:p>
          <a:p>
            <a:pPr marL="285750" indent="-285750">
              <a:buFont typeface="Wingdings" panose="05000000000000000000" pitchFamily="2" charset="2"/>
              <a:buChar char="v"/>
            </a:pPr>
            <a:endParaRPr lang="en-US" sz="2400" dirty="0">
              <a:solidFill>
                <a:schemeClr val="bg1"/>
              </a:solidFill>
            </a:endParaRPr>
          </a:p>
          <a:p>
            <a:pPr marL="285750" indent="-285750">
              <a:buFont typeface="Wingdings" panose="05000000000000000000" pitchFamily="2" charset="2"/>
              <a:buChar char="v"/>
            </a:pPr>
            <a:r>
              <a:rPr lang="en-US" sz="2400" dirty="0">
                <a:solidFill>
                  <a:schemeClr val="bg1"/>
                </a:solidFill>
              </a:rPr>
              <a:t>In this section, participants will address supervision and monitoring of personnel, children and youth during on-site and off-site activities and events</a:t>
            </a:r>
          </a:p>
          <a:p>
            <a:pPr marL="285750" indent="-285750">
              <a:buFont typeface="Wingdings" panose="05000000000000000000" pitchFamily="2" charset="2"/>
              <a:buChar char="v"/>
            </a:pPr>
            <a:r>
              <a:rPr lang="en-US" sz="2400" dirty="0">
                <a:solidFill>
                  <a:schemeClr val="bg1"/>
                </a:solidFill>
              </a:rPr>
              <a:t>Participants will discuss practices/procedures that allow supervising adults the opportunity to observe and interrupt behaviors/interactions that are inappropriate.</a:t>
            </a:r>
          </a:p>
          <a:p>
            <a:pPr marL="285750" indent="-285750">
              <a:buFont typeface="Wingdings" panose="05000000000000000000" pitchFamily="2" charset="2"/>
              <a:buChar char="v"/>
            </a:pPr>
            <a:r>
              <a:rPr lang="en-US" sz="2400" dirty="0">
                <a:solidFill>
                  <a:schemeClr val="bg1"/>
                </a:solidFill>
              </a:rPr>
              <a:t>Participants will identity challenges to monitoring and supervision at their locations</a:t>
            </a:r>
          </a:p>
          <a:p>
            <a:pPr marL="285750" indent="-285750">
              <a:buFont typeface="Wingdings" panose="05000000000000000000" pitchFamily="2" charset="2"/>
              <a:buChar char="v"/>
            </a:pPr>
            <a:endParaRPr lang="en-US" sz="2400" dirty="0">
              <a:solidFill>
                <a:schemeClr val="bg1"/>
              </a:solidFill>
            </a:endParaRPr>
          </a:p>
          <a:p>
            <a:pPr marL="285750" indent="-285750">
              <a:buFont typeface="Wingdings" panose="05000000000000000000" pitchFamily="2" charset="2"/>
              <a:buChar char="v"/>
            </a:pPr>
            <a:endParaRPr lang="en-US" sz="2400" dirty="0">
              <a:solidFill>
                <a:schemeClr val="bg1"/>
              </a:solidFill>
            </a:endParaRPr>
          </a:p>
          <a:p>
            <a:endParaRPr lang="en-US" sz="2400" dirty="0">
              <a:solidFill>
                <a:schemeClr val="bg1"/>
              </a:solidFill>
            </a:endParaRPr>
          </a:p>
          <a:p>
            <a:endParaRPr lang="en-US" dirty="0"/>
          </a:p>
        </p:txBody>
      </p:sp>
      <p:sp>
        <p:nvSpPr>
          <p:cNvPr id="4" name="Slide Number Placeholder 3">
            <a:extLst>
              <a:ext uri="{FF2B5EF4-FFF2-40B4-BE49-F238E27FC236}">
                <a16:creationId xmlns:a16="http://schemas.microsoft.com/office/drawing/2014/main" id="{94757AEB-08CA-4E13-9F2A-7B9412B474EB}"/>
              </a:ext>
            </a:extLst>
          </p:cNvPr>
          <p:cNvSpPr>
            <a:spLocks noGrp="1"/>
          </p:cNvSpPr>
          <p:nvPr>
            <p:ph type="sldNum" sz="quarter" idx="12"/>
          </p:nvPr>
        </p:nvSpPr>
        <p:spPr/>
        <p:txBody>
          <a:bodyPr/>
          <a:lstStyle/>
          <a:p>
            <a:fld id="{D57F1E4F-1CFF-5643-939E-02111984F565}" type="slidenum">
              <a:rPr lang="en-US" smtClean="0"/>
              <a:t>28</a:t>
            </a:fld>
            <a:endParaRPr lang="en-US" dirty="0"/>
          </a:p>
        </p:txBody>
      </p:sp>
      <p:pic>
        <p:nvPicPr>
          <p:cNvPr id="8" name="Picture 7" descr="Text&#10;&#10;Description automatically generated">
            <a:extLst>
              <a:ext uri="{FF2B5EF4-FFF2-40B4-BE49-F238E27FC236}">
                <a16:creationId xmlns:a16="http://schemas.microsoft.com/office/drawing/2014/main" id="{5B4ED24B-DEBC-4CBE-A254-8B5BAEADF250}"/>
              </a:ext>
            </a:extLst>
          </p:cNvPr>
          <p:cNvPicPr>
            <a:picLocks noChangeAspect="1"/>
          </p:cNvPicPr>
          <p:nvPr/>
        </p:nvPicPr>
        <p:blipFill>
          <a:blip r:embed="rId3"/>
          <a:stretch>
            <a:fillRect/>
          </a:stretch>
        </p:blipFill>
        <p:spPr>
          <a:xfrm>
            <a:off x="3004457" y="949657"/>
            <a:ext cx="6183086" cy="1143000"/>
          </a:xfrm>
          <a:prstGeom prst="rect">
            <a:avLst/>
          </a:prstGeom>
        </p:spPr>
      </p:pic>
    </p:spTree>
    <p:extLst>
      <p:ext uri="{BB962C8B-B14F-4D97-AF65-F5344CB8AC3E}">
        <p14:creationId xmlns:p14="http://schemas.microsoft.com/office/powerpoint/2010/main" val="38451479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2E92D-EEAA-4655-8F3C-A676651CEFCC}"/>
              </a:ext>
            </a:extLst>
          </p:cNvPr>
          <p:cNvSpPr>
            <a:spLocks noGrp="1"/>
          </p:cNvSpPr>
          <p:nvPr>
            <p:ph type="title"/>
          </p:nvPr>
        </p:nvSpPr>
        <p:spPr>
          <a:xfrm>
            <a:off x="1529977" y="949657"/>
            <a:ext cx="9527071" cy="1412543"/>
          </a:xfrm>
        </p:spPr>
        <p:txBody>
          <a:bodyPr/>
          <a:lstStyle/>
          <a:p>
            <a:r>
              <a:rPr lang="en-US" dirty="0"/>
              <a:t>MONITORING &amp; SUPERVISION</a:t>
            </a:r>
            <a:br>
              <a:rPr lang="en-US" dirty="0"/>
            </a:br>
            <a:r>
              <a:rPr lang="en-US" sz="2400" dirty="0">
                <a:solidFill>
                  <a:schemeClr val="bg2"/>
                </a:solidFill>
              </a:rPr>
              <a:t>Pages 13 - 19</a:t>
            </a:r>
          </a:p>
        </p:txBody>
      </p:sp>
      <p:sp>
        <p:nvSpPr>
          <p:cNvPr id="3" name="Text Placeholder 2">
            <a:extLst>
              <a:ext uri="{FF2B5EF4-FFF2-40B4-BE49-F238E27FC236}">
                <a16:creationId xmlns:a16="http://schemas.microsoft.com/office/drawing/2014/main" id="{EBDB8790-4485-46EE-8482-824BB7BCBEFC}"/>
              </a:ext>
            </a:extLst>
          </p:cNvPr>
          <p:cNvSpPr>
            <a:spLocks noGrp="1"/>
          </p:cNvSpPr>
          <p:nvPr>
            <p:ph type="body" sz="half" idx="2"/>
          </p:nvPr>
        </p:nvSpPr>
        <p:spPr>
          <a:xfrm>
            <a:off x="1599718" y="2362200"/>
            <a:ext cx="9527071" cy="2940132"/>
          </a:xfrm>
        </p:spPr>
        <p:txBody>
          <a:bodyPr>
            <a:normAutofit/>
          </a:bodyPr>
          <a:lstStyle/>
          <a:p>
            <a:pPr algn="just"/>
            <a:r>
              <a:rPr lang="en-US" sz="2400" dirty="0">
                <a:solidFill>
                  <a:schemeClr val="bg1"/>
                </a:solidFill>
                <a:latin typeface="+mn-lt"/>
              </a:rPr>
              <a:t>Personnel must monitor and supervise programs for children and youth so that inappropriate behaviors by adults, youth, and other children can be detected and stopped. The following rules apply whether or not the programs take place on property belonging to the diocese or organization.</a:t>
            </a:r>
          </a:p>
        </p:txBody>
      </p:sp>
      <p:sp>
        <p:nvSpPr>
          <p:cNvPr id="4" name="Slide Number Placeholder 3">
            <a:extLst>
              <a:ext uri="{FF2B5EF4-FFF2-40B4-BE49-F238E27FC236}">
                <a16:creationId xmlns:a16="http://schemas.microsoft.com/office/drawing/2014/main" id="{458E5E4A-A716-4432-9666-9C803733E756}"/>
              </a:ext>
            </a:extLst>
          </p:cNvPr>
          <p:cNvSpPr>
            <a:spLocks noGrp="1"/>
          </p:cNvSpPr>
          <p:nvPr>
            <p:ph type="sldNum" sz="quarter" idx="12"/>
          </p:nvPr>
        </p:nvSpPr>
        <p:spPr/>
        <p:txBody>
          <a:bodyPr/>
          <a:lstStyle/>
          <a:p>
            <a:fld id="{D57F1E4F-1CFF-5643-939E-02111984F565}" type="slidenum">
              <a:rPr lang="en-US" smtClean="0"/>
              <a:t>29</a:t>
            </a:fld>
            <a:endParaRPr lang="en-US" dirty="0"/>
          </a:p>
        </p:txBody>
      </p:sp>
    </p:spTree>
    <p:extLst>
      <p:ext uri="{BB962C8B-B14F-4D97-AF65-F5344CB8AC3E}">
        <p14:creationId xmlns:p14="http://schemas.microsoft.com/office/powerpoint/2010/main" val="3956812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9C782-D1C7-4A5C-8069-971BCFDEF163}"/>
              </a:ext>
            </a:extLst>
          </p:cNvPr>
          <p:cNvSpPr>
            <a:spLocks noGrp="1"/>
          </p:cNvSpPr>
          <p:nvPr>
            <p:ph type="title"/>
          </p:nvPr>
        </p:nvSpPr>
        <p:spPr>
          <a:xfrm>
            <a:off x="1752600" y="966673"/>
            <a:ext cx="8825659" cy="1058333"/>
          </a:xfrm>
        </p:spPr>
        <p:txBody>
          <a:bodyPr/>
          <a:lstStyle/>
          <a:p>
            <a:r>
              <a:rPr lang="en-US" dirty="0"/>
              <a:t>INTRODUCTIONS</a:t>
            </a:r>
          </a:p>
        </p:txBody>
      </p:sp>
      <p:sp>
        <p:nvSpPr>
          <p:cNvPr id="3" name="Text Placeholder 2">
            <a:extLst>
              <a:ext uri="{FF2B5EF4-FFF2-40B4-BE49-F238E27FC236}">
                <a16:creationId xmlns:a16="http://schemas.microsoft.com/office/drawing/2014/main" id="{6863E5D9-EEDC-4FD3-8B29-7FA5EE9651F2}"/>
              </a:ext>
            </a:extLst>
          </p:cNvPr>
          <p:cNvSpPr>
            <a:spLocks noGrp="1"/>
          </p:cNvSpPr>
          <p:nvPr>
            <p:ph type="body" sz="half" idx="2"/>
          </p:nvPr>
        </p:nvSpPr>
        <p:spPr>
          <a:xfrm>
            <a:off x="2240332" y="2025006"/>
            <a:ext cx="8199068" cy="3429000"/>
          </a:xfrm>
        </p:spPr>
        <p:txBody>
          <a:bodyPr>
            <a:normAutofit/>
          </a:bodyPr>
          <a:lstStyle/>
          <a:p>
            <a:r>
              <a:rPr lang="en-US" sz="2800" dirty="0">
                <a:solidFill>
                  <a:srgbClr val="008080"/>
                </a:solidFill>
              </a:rPr>
              <a:t>Your Name</a:t>
            </a:r>
          </a:p>
          <a:p>
            <a:r>
              <a:rPr lang="en-US" sz="2800" dirty="0">
                <a:solidFill>
                  <a:srgbClr val="008080"/>
                </a:solidFill>
              </a:rPr>
              <a:t>Community/Role</a:t>
            </a:r>
          </a:p>
          <a:p>
            <a:r>
              <a:rPr lang="en-US" sz="2800" dirty="0">
                <a:solidFill>
                  <a:srgbClr val="008080"/>
                </a:solidFill>
              </a:rPr>
              <a:t>Why is this training important to your community?</a:t>
            </a:r>
          </a:p>
          <a:p>
            <a:endParaRPr lang="en-US" sz="2800" dirty="0">
              <a:solidFill>
                <a:srgbClr val="008080"/>
              </a:solidFill>
            </a:endParaRPr>
          </a:p>
        </p:txBody>
      </p:sp>
      <p:sp>
        <p:nvSpPr>
          <p:cNvPr id="4" name="Slide Number Placeholder 3">
            <a:extLst>
              <a:ext uri="{FF2B5EF4-FFF2-40B4-BE49-F238E27FC236}">
                <a16:creationId xmlns:a16="http://schemas.microsoft.com/office/drawing/2014/main" id="{B4ECCB98-4F85-4972-8816-77E9C21C4729}"/>
              </a:ext>
            </a:extLst>
          </p:cNvPr>
          <p:cNvSpPr>
            <a:spLocks noGrp="1"/>
          </p:cNvSpPr>
          <p:nvPr>
            <p:ph type="sldNum" sz="quarter" idx="12"/>
          </p:nvPr>
        </p:nvSpPr>
        <p:spPr/>
        <p:txBody>
          <a:bodyPr/>
          <a:lstStyle/>
          <a:p>
            <a:fld id="{D57F1E4F-1CFF-5643-939E-02111984F565}" type="slidenum">
              <a:rPr lang="en-US" smtClean="0"/>
              <a:t>3</a:t>
            </a:fld>
            <a:endParaRPr lang="en-US" dirty="0"/>
          </a:p>
        </p:txBody>
      </p:sp>
    </p:spTree>
    <p:extLst>
      <p:ext uri="{BB962C8B-B14F-4D97-AF65-F5344CB8AC3E}">
        <p14:creationId xmlns:p14="http://schemas.microsoft.com/office/powerpoint/2010/main" val="34654691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DA0F7-EE04-4FC0-8B5D-61DD197C9316}"/>
              </a:ext>
            </a:extLst>
          </p:cNvPr>
          <p:cNvSpPr>
            <a:spLocks noGrp="1"/>
          </p:cNvSpPr>
          <p:nvPr>
            <p:ph type="title"/>
          </p:nvPr>
        </p:nvSpPr>
        <p:spPr>
          <a:xfrm>
            <a:off x="1319632" y="917178"/>
            <a:ext cx="9552736" cy="1143000"/>
          </a:xfrm>
        </p:spPr>
        <p:txBody>
          <a:bodyPr/>
          <a:lstStyle/>
          <a:p>
            <a:r>
              <a:rPr lang="en-US" dirty="0"/>
              <a:t> MONITORING</a:t>
            </a:r>
          </a:p>
        </p:txBody>
      </p:sp>
      <p:sp>
        <p:nvSpPr>
          <p:cNvPr id="3" name="Text Placeholder 2">
            <a:extLst>
              <a:ext uri="{FF2B5EF4-FFF2-40B4-BE49-F238E27FC236}">
                <a16:creationId xmlns:a16="http://schemas.microsoft.com/office/drawing/2014/main" id="{0DF709F2-C49C-49B3-8A25-B44A6F6DA5E1}"/>
              </a:ext>
            </a:extLst>
          </p:cNvPr>
          <p:cNvSpPr>
            <a:spLocks noGrp="1"/>
          </p:cNvSpPr>
          <p:nvPr>
            <p:ph type="body" sz="half" idx="2"/>
          </p:nvPr>
        </p:nvSpPr>
        <p:spPr>
          <a:xfrm>
            <a:off x="1981200" y="1684865"/>
            <a:ext cx="9145589" cy="4114800"/>
          </a:xfrm>
        </p:spPr>
        <p:txBody>
          <a:bodyPr>
            <a:normAutofit/>
          </a:bodyPr>
          <a:lstStyle/>
          <a:p>
            <a:pPr marL="342900" indent="-342900">
              <a:buFont typeface="Wingdings" panose="05000000000000000000" pitchFamily="2" charset="2"/>
              <a:buChar char="v"/>
            </a:pPr>
            <a:r>
              <a:rPr lang="en-US" sz="2400" dirty="0">
                <a:solidFill>
                  <a:schemeClr val="bg1"/>
                </a:solidFill>
              </a:rPr>
              <a:t>Approval and tracking of programs</a:t>
            </a:r>
          </a:p>
          <a:p>
            <a:pPr marL="342900" indent="-342900">
              <a:buFont typeface="Wingdings" panose="05000000000000000000" pitchFamily="2" charset="2"/>
              <a:buChar char="v"/>
            </a:pPr>
            <a:r>
              <a:rPr lang="en-US" sz="2400" dirty="0">
                <a:solidFill>
                  <a:schemeClr val="bg1"/>
                </a:solidFill>
              </a:rPr>
              <a:t>Posting of policies and contact information</a:t>
            </a:r>
          </a:p>
          <a:p>
            <a:pPr marL="342900" indent="-342900">
              <a:buFont typeface="Wingdings" panose="05000000000000000000" pitchFamily="2" charset="2"/>
              <a:buChar char="v"/>
            </a:pPr>
            <a:r>
              <a:rPr lang="en-US" sz="2400" dirty="0">
                <a:solidFill>
                  <a:schemeClr val="bg1"/>
                </a:solidFill>
              </a:rPr>
              <a:t>Appoint Responsible Person</a:t>
            </a:r>
          </a:p>
          <a:p>
            <a:pPr marL="342900" indent="-342900">
              <a:buFont typeface="Wingdings" panose="05000000000000000000" pitchFamily="2" charset="2"/>
              <a:buChar char="v"/>
            </a:pPr>
            <a:r>
              <a:rPr lang="en-US" sz="2400" dirty="0">
                <a:solidFill>
                  <a:schemeClr val="bg1"/>
                </a:solidFill>
              </a:rPr>
              <a:t>Know your ratios for staffing</a:t>
            </a:r>
          </a:p>
          <a:p>
            <a:pPr marL="342900" indent="-342900">
              <a:buFont typeface="Wingdings" panose="05000000000000000000" pitchFamily="2" charset="2"/>
              <a:buChar char="v"/>
            </a:pPr>
            <a:r>
              <a:rPr lang="en-US" sz="2400" dirty="0">
                <a:solidFill>
                  <a:schemeClr val="bg1"/>
                </a:solidFill>
              </a:rPr>
              <a:t>Know special rules for off-site, overnight events, travel</a:t>
            </a:r>
          </a:p>
          <a:p>
            <a:pPr marL="342900" indent="-342900">
              <a:buFont typeface="Wingdings" panose="05000000000000000000" pitchFamily="2" charset="2"/>
              <a:buChar char="v"/>
            </a:pPr>
            <a:r>
              <a:rPr lang="en-US" sz="2400" dirty="0">
                <a:solidFill>
                  <a:schemeClr val="bg1"/>
                </a:solidFill>
              </a:rPr>
              <a:t>Be prepared for unforeseen circumstances</a:t>
            </a:r>
          </a:p>
          <a:p>
            <a:endParaRPr lang="en-US" dirty="0"/>
          </a:p>
        </p:txBody>
      </p:sp>
      <p:sp>
        <p:nvSpPr>
          <p:cNvPr id="4" name="Slide Number Placeholder 3">
            <a:extLst>
              <a:ext uri="{FF2B5EF4-FFF2-40B4-BE49-F238E27FC236}">
                <a16:creationId xmlns:a16="http://schemas.microsoft.com/office/drawing/2014/main" id="{D9F0DF38-9AFF-4C77-B494-91BABEB80374}"/>
              </a:ext>
            </a:extLst>
          </p:cNvPr>
          <p:cNvSpPr>
            <a:spLocks noGrp="1"/>
          </p:cNvSpPr>
          <p:nvPr>
            <p:ph type="sldNum" sz="quarter" idx="12"/>
          </p:nvPr>
        </p:nvSpPr>
        <p:spPr/>
        <p:txBody>
          <a:bodyPr/>
          <a:lstStyle/>
          <a:p>
            <a:fld id="{D57F1E4F-1CFF-5643-939E-02111984F565}" type="slidenum">
              <a:rPr lang="en-US" smtClean="0"/>
              <a:t>30</a:t>
            </a:fld>
            <a:endParaRPr lang="en-US" dirty="0"/>
          </a:p>
        </p:txBody>
      </p:sp>
    </p:spTree>
    <p:extLst>
      <p:ext uri="{BB962C8B-B14F-4D97-AF65-F5344CB8AC3E}">
        <p14:creationId xmlns:p14="http://schemas.microsoft.com/office/powerpoint/2010/main" val="37762359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DA0F7-EE04-4FC0-8B5D-61DD197C9316}"/>
              </a:ext>
            </a:extLst>
          </p:cNvPr>
          <p:cNvSpPr>
            <a:spLocks noGrp="1"/>
          </p:cNvSpPr>
          <p:nvPr>
            <p:ph type="title"/>
          </p:nvPr>
        </p:nvSpPr>
        <p:spPr>
          <a:xfrm>
            <a:off x="1523205" y="838200"/>
            <a:ext cx="9145590" cy="1658771"/>
          </a:xfrm>
        </p:spPr>
        <p:txBody>
          <a:bodyPr/>
          <a:lstStyle/>
          <a:p>
            <a:r>
              <a:rPr lang="en-US" dirty="0"/>
              <a:t>ADEQUATE ADULT   SUPERVISION</a:t>
            </a:r>
          </a:p>
        </p:txBody>
      </p:sp>
      <p:sp>
        <p:nvSpPr>
          <p:cNvPr id="3" name="Text Placeholder 2">
            <a:extLst>
              <a:ext uri="{FF2B5EF4-FFF2-40B4-BE49-F238E27FC236}">
                <a16:creationId xmlns:a16="http://schemas.microsoft.com/office/drawing/2014/main" id="{0DF709F2-C49C-49B3-8A25-B44A6F6DA5E1}"/>
              </a:ext>
            </a:extLst>
          </p:cNvPr>
          <p:cNvSpPr>
            <a:spLocks noGrp="1"/>
          </p:cNvSpPr>
          <p:nvPr>
            <p:ph type="body" sz="half" idx="2"/>
          </p:nvPr>
        </p:nvSpPr>
        <p:spPr>
          <a:xfrm>
            <a:off x="1981200" y="2617244"/>
            <a:ext cx="9145589" cy="3487572"/>
          </a:xfrm>
        </p:spPr>
        <p:txBody>
          <a:bodyPr>
            <a:normAutofit/>
          </a:bodyPr>
          <a:lstStyle/>
          <a:p>
            <a:pPr marL="342900" indent="-342900">
              <a:buFont typeface="Wingdings" panose="05000000000000000000" pitchFamily="2" charset="2"/>
              <a:buChar char="v"/>
            </a:pPr>
            <a:r>
              <a:rPr lang="en-US" sz="2400" dirty="0">
                <a:solidFill>
                  <a:schemeClr val="bg1"/>
                </a:solidFill>
              </a:rPr>
              <a:t>Two Adult Rule (at least 2 years older than participants)</a:t>
            </a:r>
          </a:p>
          <a:p>
            <a:pPr marL="342900" indent="-342900">
              <a:buFont typeface="Wingdings" panose="05000000000000000000" pitchFamily="2" charset="2"/>
              <a:buChar char="v"/>
            </a:pPr>
            <a:r>
              <a:rPr lang="en-US" sz="2400" dirty="0">
                <a:solidFill>
                  <a:schemeClr val="bg1"/>
                </a:solidFill>
              </a:rPr>
              <a:t>Maintain line-of-site</a:t>
            </a:r>
          </a:p>
          <a:p>
            <a:pPr marL="342900" indent="-342900">
              <a:buFont typeface="Wingdings" panose="05000000000000000000" pitchFamily="2" charset="2"/>
              <a:buChar char="v"/>
            </a:pPr>
            <a:r>
              <a:rPr lang="en-US" sz="2400" dirty="0">
                <a:solidFill>
                  <a:schemeClr val="bg1"/>
                </a:solidFill>
              </a:rPr>
              <a:t>Response to unplanned one-on-one meetings</a:t>
            </a:r>
          </a:p>
          <a:p>
            <a:pPr marL="342900" indent="-342900">
              <a:buFont typeface="Wingdings" panose="05000000000000000000" pitchFamily="2" charset="2"/>
              <a:buChar char="v"/>
            </a:pPr>
            <a:r>
              <a:rPr lang="en-US" sz="2400" dirty="0">
                <a:solidFill>
                  <a:schemeClr val="bg1"/>
                </a:solidFill>
              </a:rPr>
              <a:t>For social media and online learning</a:t>
            </a:r>
          </a:p>
          <a:p>
            <a:pPr marL="342900" indent="-342900">
              <a:buFont typeface="Wingdings" panose="05000000000000000000" pitchFamily="2" charset="2"/>
              <a:buChar char="v"/>
            </a:pPr>
            <a:r>
              <a:rPr lang="en-US" sz="2400" dirty="0">
                <a:solidFill>
                  <a:schemeClr val="bg1"/>
                </a:solidFill>
              </a:rPr>
              <a:t>For off-site events, overnight events, and travel</a:t>
            </a:r>
          </a:p>
          <a:p>
            <a:pPr marL="342900" indent="-342900">
              <a:buFont typeface="Wingdings" panose="05000000000000000000" pitchFamily="2" charset="2"/>
              <a:buChar char="v"/>
            </a:pPr>
            <a:r>
              <a:rPr lang="en-US" sz="2400" dirty="0">
                <a:solidFill>
                  <a:schemeClr val="bg1"/>
                </a:solidFill>
              </a:rPr>
              <a:t>Be prepared for challenges of supervision during transitions, use of restrooms, and other activities</a:t>
            </a:r>
          </a:p>
          <a:p>
            <a:endParaRPr lang="en-US" dirty="0"/>
          </a:p>
        </p:txBody>
      </p:sp>
      <p:sp>
        <p:nvSpPr>
          <p:cNvPr id="4" name="Slide Number Placeholder 3">
            <a:extLst>
              <a:ext uri="{FF2B5EF4-FFF2-40B4-BE49-F238E27FC236}">
                <a16:creationId xmlns:a16="http://schemas.microsoft.com/office/drawing/2014/main" id="{D9F0DF38-9AFF-4C77-B494-91BABEB80374}"/>
              </a:ext>
            </a:extLst>
          </p:cNvPr>
          <p:cNvSpPr>
            <a:spLocks noGrp="1"/>
          </p:cNvSpPr>
          <p:nvPr>
            <p:ph type="sldNum" sz="quarter" idx="12"/>
          </p:nvPr>
        </p:nvSpPr>
        <p:spPr/>
        <p:txBody>
          <a:bodyPr/>
          <a:lstStyle/>
          <a:p>
            <a:fld id="{D57F1E4F-1CFF-5643-939E-02111984F565}" type="slidenum">
              <a:rPr lang="en-US" smtClean="0"/>
              <a:t>31</a:t>
            </a:fld>
            <a:endParaRPr lang="en-US" dirty="0"/>
          </a:p>
        </p:txBody>
      </p:sp>
    </p:spTree>
    <p:extLst>
      <p:ext uri="{BB962C8B-B14F-4D97-AF65-F5344CB8AC3E}">
        <p14:creationId xmlns:p14="http://schemas.microsoft.com/office/powerpoint/2010/main" val="20940737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5C68F-7741-4F71-89D6-F44F6CEE8E5B}"/>
              </a:ext>
            </a:extLst>
          </p:cNvPr>
          <p:cNvSpPr>
            <a:spLocks noGrp="1"/>
          </p:cNvSpPr>
          <p:nvPr>
            <p:ph type="title"/>
          </p:nvPr>
        </p:nvSpPr>
        <p:spPr>
          <a:xfrm>
            <a:off x="1524000" y="452718"/>
            <a:ext cx="8526834" cy="872204"/>
          </a:xfrm>
        </p:spPr>
        <p:txBody>
          <a:bodyPr/>
          <a:lstStyle/>
          <a:p>
            <a:r>
              <a:rPr lang="en-US" dirty="0"/>
              <a:t>CHALLENGES TO SUPERVISION</a:t>
            </a:r>
          </a:p>
        </p:txBody>
      </p:sp>
      <p:sp>
        <p:nvSpPr>
          <p:cNvPr id="4" name="Slide Number Placeholder 3">
            <a:extLst>
              <a:ext uri="{FF2B5EF4-FFF2-40B4-BE49-F238E27FC236}">
                <a16:creationId xmlns:a16="http://schemas.microsoft.com/office/drawing/2014/main" id="{24A8977C-76A5-419C-B2E9-BFE8CEE69CA2}"/>
              </a:ext>
            </a:extLst>
          </p:cNvPr>
          <p:cNvSpPr>
            <a:spLocks noGrp="1"/>
          </p:cNvSpPr>
          <p:nvPr>
            <p:ph type="sldNum" sz="quarter" idx="12"/>
          </p:nvPr>
        </p:nvSpPr>
        <p:spPr/>
        <p:txBody>
          <a:bodyPr/>
          <a:lstStyle/>
          <a:p>
            <a:fld id="{D57F1E4F-1CFF-5643-939E-02111984F565}" type="slidenum">
              <a:rPr lang="en-US" smtClean="0"/>
              <a:t>32</a:t>
            </a:fld>
            <a:endParaRPr lang="en-US" dirty="0"/>
          </a:p>
        </p:txBody>
      </p:sp>
      <p:pic>
        <p:nvPicPr>
          <p:cNvPr id="5" name="Content Placeholder 4" descr="A child sleeping in a cluttered room&#10;&#10;Description automatically generated">
            <a:extLst>
              <a:ext uri="{FF2B5EF4-FFF2-40B4-BE49-F238E27FC236}">
                <a16:creationId xmlns:a16="http://schemas.microsoft.com/office/drawing/2014/main" id="{70B3A7BA-E600-4179-9C12-CFD6D3933622}"/>
              </a:ext>
            </a:extLst>
          </p:cNvPr>
          <p:cNvPicPr>
            <a:picLocks noGrp="1" noChangeAspect="1"/>
          </p:cNvPicPr>
          <p:nvPr>
            <p:ph idx="1"/>
          </p:nvPr>
        </p:nvPicPr>
        <p:blipFill>
          <a:blip r:embed="rId3"/>
          <a:stretch>
            <a:fillRect/>
          </a:stretch>
        </p:blipFill>
        <p:spPr>
          <a:xfrm rot="20734681">
            <a:off x="1786292" y="2021287"/>
            <a:ext cx="3006257" cy="2254693"/>
          </a:xfrm>
          <a:prstGeom prst="rect">
            <a:avLst/>
          </a:prstGeom>
          <a:effectLst>
            <a:glow rad="228600">
              <a:srgbClr val="7030A0">
                <a:alpha val="40000"/>
              </a:srgbClr>
            </a:glow>
          </a:effectLst>
        </p:spPr>
      </p:pic>
      <p:pic>
        <p:nvPicPr>
          <p:cNvPr id="6" name="Picture 5" descr="A large room&#10;&#10;Description automatically generated">
            <a:extLst>
              <a:ext uri="{FF2B5EF4-FFF2-40B4-BE49-F238E27FC236}">
                <a16:creationId xmlns:a16="http://schemas.microsoft.com/office/drawing/2014/main" id="{E05DEF9A-B25D-4CE1-89C2-32B64FA5AC2B}"/>
              </a:ext>
            </a:extLst>
          </p:cNvPr>
          <p:cNvPicPr>
            <a:picLocks noChangeAspect="1"/>
          </p:cNvPicPr>
          <p:nvPr/>
        </p:nvPicPr>
        <p:blipFill>
          <a:blip r:embed="rId4"/>
          <a:stretch>
            <a:fillRect/>
          </a:stretch>
        </p:blipFill>
        <p:spPr>
          <a:xfrm rot="699610">
            <a:off x="7998448" y="1659452"/>
            <a:ext cx="3528054" cy="2131395"/>
          </a:xfrm>
          <a:prstGeom prst="rect">
            <a:avLst/>
          </a:prstGeom>
          <a:effectLst>
            <a:glow rad="228600">
              <a:srgbClr val="FFFF00">
                <a:alpha val="40000"/>
              </a:srgbClr>
            </a:glow>
          </a:effectLst>
        </p:spPr>
      </p:pic>
      <p:pic>
        <p:nvPicPr>
          <p:cNvPr id="7" name="Picture 6" descr="The outside of a building&#10;&#10;Description automatically generated">
            <a:extLst>
              <a:ext uri="{FF2B5EF4-FFF2-40B4-BE49-F238E27FC236}">
                <a16:creationId xmlns:a16="http://schemas.microsoft.com/office/drawing/2014/main" id="{B222ECC9-F524-4CB3-B7FA-A08E9E18C629}"/>
              </a:ext>
            </a:extLst>
          </p:cNvPr>
          <p:cNvPicPr>
            <a:picLocks noChangeAspect="1"/>
          </p:cNvPicPr>
          <p:nvPr/>
        </p:nvPicPr>
        <p:blipFill>
          <a:blip r:embed="rId5"/>
          <a:stretch>
            <a:fillRect/>
          </a:stretch>
        </p:blipFill>
        <p:spPr>
          <a:xfrm>
            <a:off x="4724400" y="2002133"/>
            <a:ext cx="3635468" cy="2194062"/>
          </a:xfrm>
          <a:prstGeom prst="rect">
            <a:avLst/>
          </a:prstGeom>
          <a:effectLst>
            <a:glow rad="228600">
              <a:srgbClr val="FF0000">
                <a:alpha val="40000"/>
              </a:srgbClr>
            </a:glow>
          </a:effectLst>
        </p:spPr>
      </p:pic>
      <p:pic>
        <p:nvPicPr>
          <p:cNvPr id="9" name="Picture 8" descr="A large pool of water&#10;&#10;Description automatically generated">
            <a:extLst>
              <a:ext uri="{FF2B5EF4-FFF2-40B4-BE49-F238E27FC236}">
                <a16:creationId xmlns:a16="http://schemas.microsoft.com/office/drawing/2014/main" id="{CD16EA18-A3DC-420D-8445-5BABF5125D43}"/>
              </a:ext>
            </a:extLst>
          </p:cNvPr>
          <p:cNvPicPr>
            <a:picLocks noChangeAspect="1"/>
          </p:cNvPicPr>
          <p:nvPr/>
        </p:nvPicPr>
        <p:blipFill>
          <a:blip r:embed="rId6"/>
          <a:stretch>
            <a:fillRect/>
          </a:stretch>
        </p:blipFill>
        <p:spPr>
          <a:xfrm rot="20717143">
            <a:off x="7514801" y="3976743"/>
            <a:ext cx="3406739" cy="2056020"/>
          </a:xfrm>
          <a:prstGeom prst="rect">
            <a:avLst/>
          </a:prstGeom>
          <a:effectLst>
            <a:glow rad="228600">
              <a:srgbClr val="00B050">
                <a:alpha val="40000"/>
              </a:srgbClr>
            </a:glow>
          </a:effectLst>
        </p:spPr>
      </p:pic>
      <p:pic>
        <p:nvPicPr>
          <p:cNvPr id="10" name="Picture 9" descr="A public restroom with a sink and a mirror&#10;&#10;Description automatically generated">
            <a:extLst>
              <a:ext uri="{FF2B5EF4-FFF2-40B4-BE49-F238E27FC236}">
                <a16:creationId xmlns:a16="http://schemas.microsoft.com/office/drawing/2014/main" id="{B3AF17C7-B980-4281-B9E5-F7C324C8AB53}"/>
              </a:ext>
            </a:extLst>
          </p:cNvPr>
          <p:cNvPicPr>
            <a:picLocks noChangeAspect="1"/>
          </p:cNvPicPr>
          <p:nvPr/>
        </p:nvPicPr>
        <p:blipFill>
          <a:blip r:embed="rId7"/>
          <a:stretch>
            <a:fillRect/>
          </a:stretch>
        </p:blipFill>
        <p:spPr>
          <a:xfrm rot="556021">
            <a:off x="3352948" y="4247238"/>
            <a:ext cx="3809685" cy="2133424"/>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38525360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DA0F7-EE04-4FC0-8B5D-61DD197C9316}"/>
              </a:ext>
            </a:extLst>
          </p:cNvPr>
          <p:cNvSpPr>
            <a:spLocks noGrp="1"/>
          </p:cNvSpPr>
          <p:nvPr>
            <p:ph type="title"/>
          </p:nvPr>
        </p:nvSpPr>
        <p:spPr>
          <a:xfrm>
            <a:off x="658064" y="929186"/>
            <a:ext cx="9019336" cy="1143000"/>
          </a:xfrm>
        </p:spPr>
        <p:txBody>
          <a:bodyPr/>
          <a:lstStyle/>
          <a:p>
            <a:pPr algn="ctr"/>
            <a:r>
              <a:rPr lang="en-US" dirty="0"/>
              <a:t> RESPONSIBLE PERSON</a:t>
            </a:r>
          </a:p>
        </p:txBody>
      </p:sp>
      <p:sp>
        <p:nvSpPr>
          <p:cNvPr id="3" name="Text Placeholder 2">
            <a:extLst>
              <a:ext uri="{FF2B5EF4-FFF2-40B4-BE49-F238E27FC236}">
                <a16:creationId xmlns:a16="http://schemas.microsoft.com/office/drawing/2014/main" id="{0DF709F2-C49C-49B3-8A25-B44A6F6DA5E1}"/>
              </a:ext>
            </a:extLst>
          </p:cNvPr>
          <p:cNvSpPr>
            <a:spLocks noGrp="1"/>
          </p:cNvSpPr>
          <p:nvPr>
            <p:ph type="body" sz="half" idx="2"/>
          </p:nvPr>
        </p:nvSpPr>
        <p:spPr>
          <a:xfrm>
            <a:off x="1981200" y="1981200"/>
            <a:ext cx="9145589" cy="4114800"/>
          </a:xfrm>
        </p:spPr>
        <p:txBody>
          <a:bodyPr>
            <a:normAutofit/>
          </a:bodyPr>
          <a:lstStyle/>
          <a:p>
            <a:pPr marL="342900" indent="-342900">
              <a:buFont typeface="Wingdings" panose="05000000000000000000" pitchFamily="2" charset="2"/>
              <a:buChar char="v"/>
            </a:pPr>
            <a:r>
              <a:rPr lang="en-US" sz="2400" dirty="0">
                <a:solidFill>
                  <a:schemeClr val="bg1"/>
                </a:solidFill>
              </a:rPr>
              <a:t>A Responsible Person (RP) is appointed by a program Supervisor to be on-site for the program/activity and to be accountable for compliance with the SGC policies.</a:t>
            </a:r>
          </a:p>
          <a:p>
            <a:pPr marL="342900" indent="-342900">
              <a:buFont typeface="Wingdings" panose="05000000000000000000" pitchFamily="2" charset="2"/>
              <a:buChar char="v"/>
            </a:pPr>
            <a:r>
              <a:rPr lang="en-US" sz="2400" dirty="0">
                <a:solidFill>
                  <a:schemeClr val="bg1"/>
                </a:solidFill>
              </a:rPr>
              <a:t>Special Responsibilities include:</a:t>
            </a:r>
          </a:p>
          <a:p>
            <a:pPr marL="800100" lvl="1" indent="-342900">
              <a:buFont typeface="Wingdings" panose="05000000000000000000" pitchFamily="2" charset="2"/>
              <a:buChar char="v"/>
            </a:pPr>
            <a:r>
              <a:rPr lang="en-US" sz="1800" dirty="0">
                <a:solidFill>
                  <a:schemeClr val="bg1"/>
                </a:solidFill>
              </a:rPr>
              <a:t>Administering medications to minors</a:t>
            </a:r>
          </a:p>
          <a:p>
            <a:pPr marL="800100" lvl="1" indent="-342900">
              <a:buFont typeface="Wingdings" panose="05000000000000000000" pitchFamily="2" charset="2"/>
              <a:buChar char="v"/>
            </a:pPr>
            <a:r>
              <a:rPr lang="en-US" sz="1800" dirty="0">
                <a:solidFill>
                  <a:schemeClr val="bg1"/>
                </a:solidFill>
              </a:rPr>
              <a:t>Carrying documents needed for travel</a:t>
            </a:r>
          </a:p>
          <a:p>
            <a:pPr marL="800100" lvl="1" indent="-342900">
              <a:buFont typeface="Wingdings" panose="05000000000000000000" pitchFamily="2" charset="2"/>
              <a:buChar char="v"/>
            </a:pPr>
            <a:r>
              <a:rPr lang="en-US" sz="1800" dirty="0">
                <a:solidFill>
                  <a:schemeClr val="bg1"/>
                </a:solidFill>
              </a:rPr>
              <a:t>Receiving reports of suspected abuse and boundary violations</a:t>
            </a:r>
          </a:p>
          <a:p>
            <a:pPr marL="800100" lvl="1" indent="-342900">
              <a:buFont typeface="Wingdings" panose="05000000000000000000" pitchFamily="2" charset="2"/>
              <a:buChar char="v"/>
            </a:pPr>
            <a:r>
              <a:rPr lang="en-US" sz="1800" dirty="0">
                <a:solidFill>
                  <a:schemeClr val="bg1"/>
                </a:solidFill>
              </a:rPr>
              <a:t>Assigning rooms and occupants in the event of hotel stays (Recommended)</a:t>
            </a:r>
          </a:p>
          <a:p>
            <a:endParaRPr lang="en-US" dirty="0"/>
          </a:p>
        </p:txBody>
      </p:sp>
      <p:sp>
        <p:nvSpPr>
          <p:cNvPr id="4" name="Slide Number Placeholder 3">
            <a:extLst>
              <a:ext uri="{FF2B5EF4-FFF2-40B4-BE49-F238E27FC236}">
                <a16:creationId xmlns:a16="http://schemas.microsoft.com/office/drawing/2014/main" id="{D9F0DF38-9AFF-4C77-B494-91BABEB80374}"/>
              </a:ext>
            </a:extLst>
          </p:cNvPr>
          <p:cNvSpPr>
            <a:spLocks noGrp="1"/>
          </p:cNvSpPr>
          <p:nvPr>
            <p:ph type="sldNum" sz="quarter" idx="12"/>
          </p:nvPr>
        </p:nvSpPr>
        <p:spPr/>
        <p:txBody>
          <a:bodyPr/>
          <a:lstStyle/>
          <a:p>
            <a:fld id="{D57F1E4F-1CFF-5643-939E-02111984F565}" type="slidenum">
              <a:rPr lang="en-US" smtClean="0"/>
              <a:t>33</a:t>
            </a:fld>
            <a:endParaRPr lang="en-US" dirty="0"/>
          </a:p>
        </p:txBody>
      </p:sp>
    </p:spTree>
    <p:extLst>
      <p:ext uri="{BB962C8B-B14F-4D97-AF65-F5344CB8AC3E}">
        <p14:creationId xmlns:p14="http://schemas.microsoft.com/office/powerpoint/2010/main" val="5523663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DA0F7-EE04-4FC0-8B5D-61DD197C9316}"/>
              </a:ext>
            </a:extLst>
          </p:cNvPr>
          <p:cNvSpPr>
            <a:spLocks noGrp="1"/>
          </p:cNvSpPr>
          <p:nvPr>
            <p:ph type="title"/>
          </p:nvPr>
        </p:nvSpPr>
        <p:spPr>
          <a:xfrm>
            <a:off x="1726779" y="941344"/>
            <a:ext cx="9552736" cy="1600200"/>
          </a:xfrm>
        </p:spPr>
        <p:txBody>
          <a:bodyPr/>
          <a:lstStyle/>
          <a:p>
            <a:r>
              <a:rPr lang="en-US" sz="4400" dirty="0"/>
              <a:t>CERTIFICATION REQUIREMENTS</a:t>
            </a:r>
            <a:br>
              <a:rPr lang="en-US" sz="4000" dirty="0"/>
            </a:br>
            <a:r>
              <a:rPr lang="en-US" sz="2000" dirty="0">
                <a:solidFill>
                  <a:srgbClr val="37A1A1"/>
                </a:solidFill>
              </a:rPr>
              <a:t>POLICY PAGES 23-27</a:t>
            </a:r>
          </a:p>
        </p:txBody>
      </p:sp>
      <p:sp>
        <p:nvSpPr>
          <p:cNvPr id="3" name="Text Placeholder 2">
            <a:extLst>
              <a:ext uri="{FF2B5EF4-FFF2-40B4-BE49-F238E27FC236}">
                <a16:creationId xmlns:a16="http://schemas.microsoft.com/office/drawing/2014/main" id="{0DF709F2-C49C-49B3-8A25-B44A6F6DA5E1}"/>
              </a:ext>
            </a:extLst>
          </p:cNvPr>
          <p:cNvSpPr>
            <a:spLocks noGrp="1"/>
          </p:cNvSpPr>
          <p:nvPr>
            <p:ph type="body" sz="half" idx="2"/>
          </p:nvPr>
        </p:nvSpPr>
        <p:spPr>
          <a:xfrm>
            <a:off x="2133926" y="2182856"/>
            <a:ext cx="9145589" cy="3733800"/>
          </a:xfrm>
        </p:spPr>
        <p:txBody>
          <a:bodyPr>
            <a:normAutofit/>
          </a:bodyPr>
          <a:lstStyle/>
          <a:p>
            <a:pPr marL="342900" indent="-342900">
              <a:buFont typeface="Wingdings" panose="05000000000000000000" pitchFamily="2" charset="2"/>
              <a:buChar char="v"/>
            </a:pPr>
            <a:r>
              <a:rPr lang="en-US" sz="2400" dirty="0">
                <a:solidFill>
                  <a:schemeClr val="bg1"/>
                </a:solidFill>
              </a:rPr>
              <a:t>Personnel </a:t>
            </a:r>
          </a:p>
          <a:p>
            <a:pPr marL="342900" indent="-342900">
              <a:buFont typeface="Wingdings" panose="05000000000000000000" pitchFamily="2" charset="2"/>
              <a:buChar char="v"/>
            </a:pPr>
            <a:r>
              <a:rPr lang="en-US" sz="2400" dirty="0">
                <a:solidFill>
                  <a:schemeClr val="bg1"/>
                </a:solidFill>
              </a:rPr>
              <a:t>Parent Volunteers</a:t>
            </a:r>
          </a:p>
          <a:p>
            <a:pPr marL="342900" indent="-342900">
              <a:buFont typeface="Wingdings" panose="05000000000000000000" pitchFamily="2" charset="2"/>
              <a:buChar char="v"/>
            </a:pPr>
            <a:r>
              <a:rPr lang="en-US" sz="2400" dirty="0">
                <a:solidFill>
                  <a:schemeClr val="bg1"/>
                </a:solidFill>
              </a:rPr>
              <a:t>Youth Helpers</a:t>
            </a:r>
          </a:p>
          <a:p>
            <a:pPr marL="342900" indent="-342900">
              <a:buFont typeface="Wingdings" panose="05000000000000000000" pitchFamily="2" charset="2"/>
              <a:buChar char="v"/>
            </a:pPr>
            <a:r>
              <a:rPr lang="en-US" sz="2400" dirty="0">
                <a:solidFill>
                  <a:schemeClr val="bg1"/>
                </a:solidFill>
              </a:rPr>
              <a:t>Training Only Agreement</a:t>
            </a:r>
          </a:p>
          <a:p>
            <a:pPr marL="342900" indent="-342900">
              <a:buFont typeface="Wingdings" panose="05000000000000000000" pitchFamily="2" charset="2"/>
              <a:buChar char="v"/>
            </a:pPr>
            <a:r>
              <a:rPr lang="en-US" sz="2400" dirty="0">
                <a:solidFill>
                  <a:schemeClr val="bg1"/>
                </a:solidFill>
              </a:rPr>
              <a:t>Vendors and Non-Episcopal Partners</a:t>
            </a:r>
          </a:p>
          <a:p>
            <a:pPr marL="342900" indent="-342900">
              <a:buFont typeface="Wingdings" panose="05000000000000000000" pitchFamily="2" charset="2"/>
              <a:buChar char="v"/>
            </a:pPr>
            <a:r>
              <a:rPr lang="en-US" sz="2400" dirty="0">
                <a:solidFill>
                  <a:schemeClr val="bg1"/>
                </a:solidFill>
              </a:rPr>
              <a:t>Tutors and Independent Instructors</a:t>
            </a:r>
          </a:p>
          <a:p>
            <a:endParaRPr lang="en-US" dirty="0"/>
          </a:p>
        </p:txBody>
      </p:sp>
      <p:sp>
        <p:nvSpPr>
          <p:cNvPr id="4" name="Slide Number Placeholder 3">
            <a:extLst>
              <a:ext uri="{FF2B5EF4-FFF2-40B4-BE49-F238E27FC236}">
                <a16:creationId xmlns:a16="http://schemas.microsoft.com/office/drawing/2014/main" id="{D9F0DF38-9AFF-4C77-B494-91BABEB80374}"/>
              </a:ext>
            </a:extLst>
          </p:cNvPr>
          <p:cNvSpPr>
            <a:spLocks noGrp="1"/>
          </p:cNvSpPr>
          <p:nvPr>
            <p:ph type="sldNum" sz="quarter" idx="12"/>
          </p:nvPr>
        </p:nvSpPr>
        <p:spPr/>
        <p:txBody>
          <a:bodyPr/>
          <a:lstStyle/>
          <a:p>
            <a:fld id="{D57F1E4F-1CFF-5643-939E-02111984F565}" type="slidenum">
              <a:rPr lang="en-US" smtClean="0"/>
              <a:t>34</a:t>
            </a:fld>
            <a:endParaRPr lang="en-US" dirty="0"/>
          </a:p>
        </p:txBody>
      </p:sp>
    </p:spTree>
    <p:extLst>
      <p:ext uri="{BB962C8B-B14F-4D97-AF65-F5344CB8AC3E}">
        <p14:creationId xmlns:p14="http://schemas.microsoft.com/office/powerpoint/2010/main" val="422581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D1898-2329-420F-A968-1A1632CC4491}"/>
              </a:ext>
            </a:extLst>
          </p:cNvPr>
          <p:cNvSpPr>
            <a:spLocks noGrp="1"/>
          </p:cNvSpPr>
          <p:nvPr>
            <p:ph type="title"/>
          </p:nvPr>
        </p:nvSpPr>
        <p:spPr>
          <a:xfrm>
            <a:off x="1995047" y="685800"/>
            <a:ext cx="8673259" cy="838200"/>
          </a:xfrm>
        </p:spPr>
        <p:txBody>
          <a:bodyPr/>
          <a:lstStyle/>
          <a:p>
            <a:br>
              <a:rPr lang="en-US" dirty="0"/>
            </a:br>
            <a:r>
              <a:rPr lang="en-US" dirty="0"/>
              <a:t> </a:t>
            </a:r>
          </a:p>
        </p:txBody>
      </p:sp>
      <p:sp>
        <p:nvSpPr>
          <p:cNvPr id="3" name="Text Placeholder 2">
            <a:extLst>
              <a:ext uri="{FF2B5EF4-FFF2-40B4-BE49-F238E27FC236}">
                <a16:creationId xmlns:a16="http://schemas.microsoft.com/office/drawing/2014/main" id="{B37E7DA5-10AB-461A-AF52-6DB4D9DB24D3}"/>
              </a:ext>
            </a:extLst>
          </p:cNvPr>
          <p:cNvSpPr>
            <a:spLocks noGrp="1"/>
          </p:cNvSpPr>
          <p:nvPr>
            <p:ph type="body" sz="half" idx="2"/>
          </p:nvPr>
        </p:nvSpPr>
        <p:spPr>
          <a:xfrm>
            <a:off x="1847055" y="2361808"/>
            <a:ext cx="8497890" cy="4114800"/>
          </a:xfrm>
        </p:spPr>
        <p:txBody>
          <a:bodyPr>
            <a:normAutofit lnSpcReduction="10000"/>
          </a:bodyPr>
          <a:lstStyle/>
          <a:p>
            <a:endParaRPr lang="en-US" sz="2400" dirty="0">
              <a:solidFill>
                <a:schemeClr val="bg1"/>
              </a:solidFill>
            </a:endParaRPr>
          </a:p>
          <a:p>
            <a:pPr marL="285750" indent="-285750">
              <a:buFont typeface="Wingdings" panose="05000000000000000000" pitchFamily="2" charset="2"/>
              <a:buChar char="v"/>
            </a:pPr>
            <a:endParaRPr lang="en-US" sz="2400" dirty="0">
              <a:solidFill>
                <a:schemeClr val="bg1"/>
              </a:solidFill>
            </a:endParaRPr>
          </a:p>
          <a:p>
            <a:pPr marL="285750" indent="-285750">
              <a:buFont typeface="Wingdings" panose="05000000000000000000" pitchFamily="2" charset="2"/>
              <a:buChar char="v"/>
            </a:pPr>
            <a:endParaRPr lang="en-US" sz="2400" dirty="0">
              <a:solidFill>
                <a:schemeClr val="bg1"/>
              </a:solidFill>
            </a:endParaRPr>
          </a:p>
          <a:p>
            <a:pPr marL="285750" indent="-285750">
              <a:buFont typeface="Wingdings" panose="05000000000000000000" pitchFamily="2" charset="2"/>
              <a:buChar char="v"/>
            </a:pPr>
            <a:r>
              <a:rPr lang="en-US" sz="2400" dirty="0">
                <a:solidFill>
                  <a:schemeClr val="bg1"/>
                </a:solidFill>
              </a:rPr>
              <a:t>This section addresses policy violations and appropriate intervention/response</a:t>
            </a:r>
          </a:p>
          <a:p>
            <a:pPr marL="285750" indent="-285750">
              <a:buFont typeface="Wingdings" panose="05000000000000000000" pitchFamily="2" charset="2"/>
              <a:buChar char="v"/>
            </a:pPr>
            <a:r>
              <a:rPr lang="en-US" sz="2400" dirty="0">
                <a:solidFill>
                  <a:schemeClr val="bg1"/>
                </a:solidFill>
              </a:rPr>
              <a:t>Reporting suspected or known abuse</a:t>
            </a:r>
          </a:p>
          <a:p>
            <a:pPr marL="285750" indent="-285750">
              <a:buFont typeface="Wingdings" panose="05000000000000000000" pitchFamily="2" charset="2"/>
              <a:buChar char="v"/>
            </a:pPr>
            <a:r>
              <a:rPr lang="en-US" sz="2400" dirty="0">
                <a:solidFill>
                  <a:schemeClr val="bg1"/>
                </a:solidFill>
              </a:rPr>
              <a:t>Participants will use the 3-part conversation to address policy violations</a:t>
            </a:r>
          </a:p>
          <a:p>
            <a:pPr marL="285750" indent="-285750">
              <a:buFont typeface="Wingdings" panose="05000000000000000000" pitchFamily="2" charset="2"/>
              <a:buChar char="v"/>
            </a:pPr>
            <a:r>
              <a:rPr lang="en-US" sz="2400" dirty="0">
                <a:solidFill>
                  <a:schemeClr val="bg1"/>
                </a:solidFill>
              </a:rPr>
              <a:t>Participants will discuss reasons why adults don’t report</a:t>
            </a:r>
          </a:p>
          <a:p>
            <a:pPr marL="285750" indent="-285750">
              <a:buFont typeface="Wingdings" panose="05000000000000000000" pitchFamily="2" charset="2"/>
              <a:buChar char="v"/>
            </a:pPr>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dirty="0"/>
          </a:p>
        </p:txBody>
      </p:sp>
      <p:sp>
        <p:nvSpPr>
          <p:cNvPr id="4" name="Slide Number Placeholder 3">
            <a:extLst>
              <a:ext uri="{FF2B5EF4-FFF2-40B4-BE49-F238E27FC236}">
                <a16:creationId xmlns:a16="http://schemas.microsoft.com/office/drawing/2014/main" id="{94757AEB-08CA-4E13-9F2A-7B9412B474EB}"/>
              </a:ext>
            </a:extLst>
          </p:cNvPr>
          <p:cNvSpPr>
            <a:spLocks noGrp="1"/>
          </p:cNvSpPr>
          <p:nvPr>
            <p:ph type="sldNum" sz="quarter" idx="12"/>
          </p:nvPr>
        </p:nvSpPr>
        <p:spPr/>
        <p:txBody>
          <a:bodyPr/>
          <a:lstStyle/>
          <a:p>
            <a:fld id="{D57F1E4F-1CFF-5643-939E-02111984F565}" type="slidenum">
              <a:rPr lang="en-US" smtClean="0"/>
              <a:t>35</a:t>
            </a:fld>
            <a:endParaRPr lang="en-US" dirty="0"/>
          </a:p>
        </p:txBody>
      </p:sp>
      <p:pic>
        <p:nvPicPr>
          <p:cNvPr id="7" name="Picture 6" descr="Text&#10;&#10;Description automatically generated">
            <a:extLst>
              <a:ext uri="{FF2B5EF4-FFF2-40B4-BE49-F238E27FC236}">
                <a16:creationId xmlns:a16="http://schemas.microsoft.com/office/drawing/2014/main" id="{BA4F279C-1978-4F2B-92C4-93E919BA015A}"/>
              </a:ext>
            </a:extLst>
          </p:cNvPr>
          <p:cNvPicPr>
            <a:picLocks noChangeAspect="1"/>
          </p:cNvPicPr>
          <p:nvPr/>
        </p:nvPicPr>
        <p:blipFill>
          <a:blip r:embed="rId3"/>
          <a:stretch>
            <a:fillRect/>
          </a:stretch>
        </p:blipFill>
        <p:spPr>
          <a:xfrm>
            <a:off x="2819400" y="918290"/>
            <a:ext cx="6553199" cy="1211419"/>
          </a:xfrm>
          <a:prstGeom prst="rect">
            <a:avLst/>
          </a:prstGeom>
        </p:spPr>
      </p:pic>
    </p:spTree>
    <p:extLst>
      <p:ext uri="{BB962C8B-B14F-4D97-AF65-F5344CB8AC3E}">
        <p14:creationId xmlns:p14="http://schemas.microsoft.com/office/powerpoint/2010/main" val="2266110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DA0F7-EE04-4FC0-8B5D-61DD197C9316}"/>
              </a:ext>
            </a:extLst>
          </p:cNvPr>
          <p:cNvSpPr>
            <a:spLocks noGrp="1"/>
          </p:cNvSpPr>
          <p:nvPr>
            <p:ph type="title"/>
          </p:nvPr>
        </p:nvSpPr>
        <p:spPr>
          <a:xfrm>
            <a:off x="1524000" y="762000"/>
            <a:ext cx="9552736" cy="1371600"/>
          </a:xfrm>
        </p:spPr>
        <p:txBody>
          <a:bodyPr/>
          <a:lstStyle/>
          <a:p>
            <a:r>
              <a:rPr lang="en-US" sz="4400" dirty="0"/>
              <a:t>RESPONDING TO POLICY VIOLATIONS</a:t>
            </a:r>
            <a:endParaRPr lang="en-US" sz="4400" dirty="0">
              <a:solidFill>
                <a:schemeClr val="bg2"/>
              </a:solidFill>
            </a:endParaRPr>
          </a:p>
        </p:txBody>
      </p:sp>
      <p:sp>
        <p:nvSpPr>
          <p:cNvPr id="3" name="Text Placeholder 2">
            <a:extLst>
              <a:ext uri="{FF2B5EF4-FFF2-40B4-BE49-F238E27FC236}">
                <a16:creationId xmlns:a16="http://schemas.microsoft.com/office/drawing/2014/main" id="{0DF709F2-C49C-49B3-8A25-B44A6F6DA5E1}"/>
              </a:ext>
            </a:extLst>
          </p:cNvPr>
          <p:cNvSpPr>
            <a:spLocks noGrp="1"/>
          </p:cNvSpPr>
          <p:nvPr>
            <p:ph type="body" sz="half" idx="2"/>
          </p:nvPr>
        </p:nvSpPr>
        <p:spPr>
          <a:xfrm>
            <a:off x="1891125" y="2215487"/>
            <a:ext cx="9246021" cy="4460543"/>
          </a:xfrm>
        </p:spPr>
        <p:txBody>
          <a:bodyPr>
            <a:noAutofit/>
          </a:bodyPr>
          <a:lstStyle/>
          <a:p>
            <a:pPr marL="342900" indent="-342900">
              <a:buFont typeface="Wingdings" panose="05000000000000000000" pitchFamily="2" charset="2"/>
              <a:buChar char="v"/>
            </a:pPr>
            <a:endParaRPr lang="en-US" sz="2000" dirty="0">
              <a:solidFill>
                <a:schemeClr val="bg1"/>
              </a:solidFill>
            </a:endParaRPr>
          </a:p>
          <a:p>
            <a:pPr marL="342900" indent="-342900">
              <a:buFont typeface="Wingdings" panose="05000000000000000000" pitchFamily="2" charset="2"/>
              <a:buChar char="v"/>
            </a:pPr>
            <a:endParaRPr lang="en-US" sz="2000" i="1" dirty="0">
              <a:solidFill>
                <a:schemeClr val="bg1"/>
              </a:solidFill>
            </a:endParaRPr>
          </a:p>
          <a:p>
            <a:pPr marL="342900" indent="-342900">
              <a:buFont typeface="Wingdings" panose="05000000000000000000" pitchFamily="2" charset="2"/>
              <a:buChar char="v"/>
            </a:pPr>
            <a:endParaRPr lang="en-US" sz="2000" i="1" dirty="0">
              <a:solidFill>
                <a:schemeClr val="bg1"/>
              </a:solidFill>
            </a:endParaRPr>
          </a:p>
          <a:p>
            <a:pPr marL="342900" indent="-342900">
              <a:buFont typeface="Wingdings" panose="05000000000000000000" pitchFamily="2" charset="2"/>
              <a:buChar char="v"/>
            </a:pPr>
            <a:r>
              <a:rPr lang="en-US" sz="2000" i="1" dirty="0">
                <a:solidFill>
                  <a:schemeClr val="bg1"/>
                </a:solidFill>
              </a:rPr>
              <a:t>Responding to a boundary violation</a:t>
            </a:r>
          </a:p>
          <a:p>
            <a:pPr marL="800100" lvl="1" indent="-342900">
              <a:buFont typeface="Wingdings" panose="05000000000000000000" pitchFamily="2" charset="2"/>
              <a:buChar char="v"/>
            </a:pPr>
            <a:r>
              <a:rPr lang="en-US" sz="2000" dirty="0">
                <a:solidFill>
                  <a:srgbClr val="33CCCC"/>
                </a:solidFill>
              </a:rPr>
              <a:t>Interrupt behavior</a:t>
            </a:r>
          </a:p>
          <a:p>
            <a:pPr marL="800100" lvl="1" indent="-342900">
              <a:buFont typeface="Wingdings" panose="05000000000000000000" pitchFamily="2" charset="2"/>
              <a:buChar char="v"/>
            </a:pPr>
            <a:r>
              <a:rPr lang="en-US" sz="2000" dirty="0">
                <a:solidFill>
                  <a:srgbClr val="33CCCC"/>
                </a:solidFill>
              </a:rPr>
              <a:t>Three-part conversation</a:t>
            </a:r>
          </a:p>
          <a:p>
            <a:pPr marL="800100" lvl="1" indent="-342900">
              <a:buFont typeface="Wingdings" panose="05000000000000000000" pitchFamily="2" charset="2"/>
              <a:buChar char="v"/>
            </a:pPr>
            <a:r>
              <a:rPr lang="en-US" sz="2000" dirty="0">
                <a:solidFill>
                  <a:srgbClr val="33CCCC"/>
                </a:solidFill>
              </a:rPr>
              <a:t>Reporting</a:t>
            </a:r>
          </a:p>
          <a:p>
            <a:pPr marL="342900" indent="-342900">
              <a:buFont typeface="Wingdings" panose="05000000000000000000" pitchFamily="2" charset="2"/>
              <a:buChar char="v"/>
            </a:pPr>
            <a:r>
              <a:rPr lang="en-US" sz="2000" dirty="0">
                <a:solidFill>
                  <a:schemeClr val="bg1"/>
                </a:solidFill>
              </a:rPr>
              <a:t>Personnel must report any behaviors they observe that are inconsistent with these </a:t>
            </a:r>
            <a:r>
              <a:rPr lang="en-US" sz="2000" i="1" dirty="0">
                <a:solidFill>
                  <a:schemeClr val="bg1"/>
                </a:solidFill>
              </a:rPr>
              <a:t>Policies for the Protection of Children and Youth</a:t>
            </a:r>
            <a:r>
              <a:rPr lang="en-US" sz="2000" dirty="0">
                <a:solidFill>
                  <a:schemeClr val="bg1"/>
                </a:solidFill>
              </a:rPr>
              <a:t>. </a:t>
            </a:r>
          </a:p>
          <a:p>
            <a:pPr marL="342900" indent="-342900">
              <a:buFont typeface="Wingdings" panose="05000000000000000000" pitchFamily="2" charset="2"/>
              <a:buChar char="v"/>
            </a:pPr>
            <a:r>
              <a:rPr lang="en-US" sz="2000" dirty="0">
                <a:solidFill>
                  <a:srgbClr val="000000"/>
                </a:solidFill>
              </a:rPr>
              <a:t>The head of the organization who receives a report of inappropriate behavior or a policy violation </a:t>
            </a:r>
            <a:r>
              <a:rPr lang="en-US" sz="2000" b="1" dirty="0">
                <a:solidFill>
                  <a:srgbClr val="000000"/>
                </a:solidFill>
              </a:rPr>
              <a:t>shall immediately report the same to the Safeguarding Minister or Canon to the Ordinary</a:t>
            </a:r>
            <a:r>
              <a:rPr lang="en-US" sz="2000" dirty="0">
                <a:solidFill>
                  <a:srgbClr val="000000"/>
                </a:solidFill>
              </a:rPr>
              <a:t>. </a:t>
            </a:r>
          </a:p>
          <a:p>
            <a:pPr marL="342900" indent="-342900">
              <a:buFont typeface="Wingdings" panose="05000000000000000000" pitchFamily="2" charset="2"/>
              <a:buChar char="v"/>
            </a:pPr>
            <a:endParaRPr lang="en-US" sz="2000" dirty="0">
              <a:solidFill>
                <a:schemeClr val="bg1"/>
              </a:solidFill>
            </a:endParaRPr>
          </a:p>
          <a:p>
            <a:pPr marL="342900" indent="-342900">
              <a:buFont typeface="Wingdings" panose="05000000000000000000" pitchFamily="2" charset="2"/>
              <a:buChar char="v"/>
            </a:pPr>
            <a:endParaRPr lang="en-US" sz="2000" dirty="0">
              <a:solidFill>
                <a:schemeClr val="bg1"/>
              </a:solidFill>
            </a:endParaRPr>
          </a:p>
          <a:p>
            <a:pPr marL="800100" lvl="1" indent="-342900">
              <a:buFont typeface="Wingdings" panose="05000000000000000000" pitchFamily="2" charset="2"/>
              <a:buChar char="v"/>
            </a:pPr>
            <a:endParaRPr lang="en-US" sz="2000" dirty="0">
              <a:solidFill>
                <a:schemeClr val="bg1"/>
              </a:solidFill>
            </a:endParaRPr>
          </a:p>
          <a:p>
            <a:endParaRPr lang="en-US" sz="2000" dirty="0"/>
          </a:p>
        </p:txBody>
      </p:sp>
      <p:sp>
        <p:nvSpPr>
          <p:cNvPr id="4" name="Slide Number Placeholder 3">
            <a:extLst>
              <a:ext uri="{FF2B5EF4-FFF2-40B4-BE49-F238E27FC236}">
                <a16:creationId xmlns:a16="http://schemas.microsoft.com/office/drawing/2014/main" id="{D9F0DF38-9AFF-4C77-B494-91BABEB80374}"/>
              </a:ext>
            </a:extLst>
          </p:cNvPr>
          <p:cNvSpPr>
            <a:spLocks noGrp="1"/>
          </p:cNvSpPr>
          <p:nvPr>
            <p:ph type="sldNum" sz="quarter" idx="12"/>
          </p:nvPr>
        </p:nvSpPr>
        <p:spPr/>
        <p:txBody>
          <a:bodyPr/>
          <a:lstStyle/>
          <a:p>
            <a:fld id="{D57F1E4F-1CFF-5643-939E-02111984F565}" type="slidenum">
              <a:rPr lang="en-US" smtClean="0"/>
              <a:t>36</a:t>
            </a:fld>
            <a:endParaRPr lang="en-US" dirty="0"/>
          </a:p>
        </p:txBody>
      </p:sp>
    </p:spTree>
    <p:extLst>
      <p:ext uri="{BB962C8B-B14F-4D97-AF65-F5344CB8AC3E}">
        <p14:creationId xmlns:p14="http://schemas.microsoft.com/office/powerpoint/2010/main" val="12471050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629F4-8388-4FFA-A520-6A663D274C8B}"/>
              </a:ext>
            </a:extLst>
          </p:cNvPr>
          <p:cNvSpPr>
            <a:spLocks noGrp="1"/>
          </p:cNvSpPr>
          <p:nvPr>
            <p:ph type="title"/>
          </p:nvPr>
        </p:nvSpPr>
        <p:spPr>
          <a:xfrm>
            <a:off x="1608558" y="1178257"/>
            <a:ext cx="9518230" cy="1524000"/>
          </a:xfrm>
        </p:spPr>
        <p:txBody>
          <a:bodyPr/>
          <a:lstStyle/>
          <a:p>
            <a:r>
              <a:rPr lang="en-US" dirty="0"/>
              <a:t>THREE PART CONVERSATION</a:t>
            </a:r>
            <a:br>
              <a:rPr lang="en-US" dirty="0"/>
            </a:br>
            <a:br>
              <a:rPr lang="en-US" sz="2000" dirty="0"/>
            </a:br>
            <a:endParaRPr lang="en-US" sz="2000" dirty="0"/>
          </a:p>
        </p:txBody>
      </p:sp>
      <p:sp>
        <p:nvSpPr>
          <p:cNvPr id="3" name="Text Placeholder 2">
            <a:extLst>
              <a:ext uri="{FF2B5EF4-FFF2-40B4-BE49-F238E27FC236}">
                <a16:creationId xmlns:a16="http://schemas.microsoft.com/office/drawing/2014/main" id="{17E12633-553A-4BD2-A427-CC5F86E97921}"/>
              </a:ext>
            </a:extLst>
          </p:cNvPr>
          <p:cNvSpPr>
            <a:spLocks noGrp="1"/>
          </p:cNvSpPr>
          <p:nvPr>
            <p:ph type="body" sz="half" idx="2"/>
          </p:nvPr>
        </p:nvSpPr>
        <p:spPr>
          <a:xfrm>
            <a:off x="2812889" y="2971800"/>
            <a:ext cx="7109569" cy="2362200"/>
          </a:xfrm>
        </p:spPr>
        <p:txBody>
          <a:bodyPr/>
          <a:lstStyle/>
          <a:p>
            <a:r>
              <a:rPr lang="en-US" sz="2800">
                <a:solidFill>
                  <a:srgbClr val="008080"/>
                </a:solidFill>
              </a:rPr>
              <a:t>How to respond to boundary violations and suspected abuse.</a:t>
            </a:r>
          </a:p>
          <a:p>
            <a:endParaRPr lang="en-US" dirty="0"/>
          </a:p>
        </p:txBody>
      </p:sp>
      <p:sp>
        <p:nvSpPr>
          <p:cNvPr id="4" name="Slide Number Placeholder 3">
            <a:extLst>
              <a:ext uri="{FF2B5EF4-FFF2-40B4-BE49-F238E27FC236}">
                <a16:creationId xmlns:a16="http://schemas.microsoft.com/office/drawing/2014/main" id="{D476C6D2-3267-4DCB-A92F-7F9F7AAC3BE4}"/>
              </a:ext>
            </a:extLst>
          </p:cNvPr>
          <p:cNvSpPr>
            <a:spLocks noGrp="1"/>
          </p:cNvSpPr>
          <p:nvPr>
            <p:ph type="sldNum" sz="quarter" idx="12"/>
          </p:nvPr>
        </p:nvSpPr>
        <p:spPr/>
        <p:txBody>
          <a:bodyPr/>
          <a:lstStyle/>
          <a:p>
            <a:fld id="{D57F1E4F-1CFF-5643-939E-02111984F565}" type="slidenum">
              <a:rPr lang="en-US" smtClean="0"/>
              <a:t>37</a:t>
            </a:fld>
            <a:endParaRPr lang="en-US" dirty="0"/>
          </a:p>
        </p:txBody>
      </p:sp>
      <p:pic>
        <p:nvPicPr>
          <p:cNvPr id="5" name="Picture 4">
            <a:extLst>
              <a:ext uri="{FF2B5EF4-FFF2-40B4-BE49-F238E27FC236}">
                <a16:creationId xmlns:a16="http://schemas.microsoft.com/office/drawing/2014/main" id="{3A177CFC-1BF9-4647-9EAF-21C95DBA09D4}"/>
              </a:ext>
            </a:extLst>
          </p:cNvPr>
          <p:cNvPicPr>
            <a:picLocks noChangeAspect="1"/>
          </p:cNvPicPr>
          <p:nvPr/>
        </p:nvPicPr>
        <p:blipFill>
          <a:blip r:embed="rId3"/>
          <a:stretch>
            <a:fillRect/>
          </a:stretch>
        </p:blipFill>
        <p:spPr>
          <a:xfrm>
            <a:off x="1204912" y="2019300"/>
            <a:ext cx="9782175" cy="2819400"/>
          </a:xfrm>
          <a:prstGeom prst="rect">
            <a:avLst/>
          </a:prstGeom>
        </p:spPr>
      </p:pic>
    </p:spTree>
    <p:extLst>
      <p:ext uri="{BB962C8B-B14F-4D97-AF65-F5344CB8AC3E}">
        <p14:creationId xmlns:p14="http://schemas.microsoft.com/office/powerpoint/2010/main" val="7530116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9C782-D1C7-4A5C-8069-971BCFDEF163}"/>
              </a:ext>
            </a:extLst>
          </p:cNvPr>
          <p:cNvSpPr>
            <a:spLocks noGrp="1"/>
          </p:cNvSpPr>
          <p:nvPr>
            <p:ph type="title"/>
          </p:nvPr>
        </p:nvSpPr>
        <p:spPr>
          <a:xfrm>
            <a:off x="1447801" y="1303867"/>
            <a:ext cx="9259890" cy="1058333"/>
          </a:xfrm>
        </p:spPr>
        <p:txBody>
          <a:bodyPr/>
          <a:lstStyle/>
          <a:p>
            <a:r>
              <a:rPr lang="en-US" dirty="0"/>
              <a:t>SCENARIO #2</a:t>
            </a:r>
          </a:p>
        </p:txBody>
      </p:sp>
      <p:sp>
        <p:nvSpPr>
          <p:cNvPr id="3" name="Text Placeholder 2">
            <a:extLst>
              <a:ext uri="{FF2B5EF4-FFF2-40B4-BE49-F238E27FC236}">
                <a16:creationId xmlns:a16="http://schemas.microsoft.com/office/drawing/2014/main" id="{6863E5D9-EEDC-4FD3-8B29-7FA5EE9651F2}"/>
              </a:ext>
            </a:extLst>
          </p:cNvPr>
          <p:cNvSpPr>
            <a:spLocks noGrp="1"/>
          </p:cNvSpPr>
          <p:nvPr>
            <p:ph type="body" sz="half" idx="2"/>
          </p:nvPr>
        </p:nvSpPr>
        <p:spPr>
          <a:xfrm>
            <a:off x="1447800" y="1981200"/>
            <a:ext cx="10058399" cy="3657600"/>
          </a:xfrm>
        </p:spPr>
        <p:txBody>
          <a:bodyPr>
            <a:normAutofit/>
          </a:bodyPr>
          <a:lstStyle/>
          <a:p>
            <a:pPr algn="just"/>
            <a:r>
              <a:rPr lang="en-US" sz="2800" dirty="0">
                <a:solidFill>
                  <a:srgbClr val="008080"/>
                </a:solidFill>
              </a:rPr>
              <a:t>You are chaperoning a youth ministry event. A college-age volunteer sits with a high school student on the bus to the event. You see them talking and spending time together during the day. On the way home, the student lays her head on the volunteer’s lap.  How do you respond?</a:t>
            </a:r>
          </a:p>
          <a:p>
            <a:endParaRPr lang="en-US" sz="2800" dirty="0">
              <a:solidFill>
                <a:srgbClr val="008080"/>
              </a:solidFill>
            </a:endParaRPr>
          </a:p>
        </p:txBody>
      </p:sp>
      <p:sp>
        <p:nvSpPr>
          <p:cNvPr id="4" name="Slide Number Placeholder 3">
            <a:extLst>
              <a:ext uri="{FF2B5EF4-FFF2-40B4-BE49-F238E27FC236}">
                <a16:creationId xmlns:a16="http://schemas.microsoft.com/office/drawing/2014/main" id="{B4ECCB98-4F85-4972-8816-77E9C21C4729}"/>
              </a:ext>
            </a:extLst>
          </p:cNvPr>
          <p:cNvSpPr>
            <a:spLocks noGrp="1"/>
          </p:cNvSpPr>
          <p:nvPr>
            <p:ph type="sldNum" sz="quarter" idx="12"/>
          </p:nvPr>
        </p:nvSpPr>
        <p:spPr/>
        <p:txBody>
          <a:bodyPr/>
          <a:lstStyle/>
          <a:p>
            <a:fld id="{D57F1E4F-1CFF-5643-939E-02111984F565}" type="slidenum">
              <a:rPr lang="en-US" smtClean="0"/>
              <a:t>38</a:t>
            </a:fld>
            <a:endParaRPr lang="en-US" dirty="0"/>
          </a:p>
        </p:txBody>
      </p:sp>
    </p:spTree>
    <p:extLst>
      <p:ext uri="{BB962C8B-B14F-4D97-AF65-F5344CB8AC3E}">
        <p14:creationId xmlns:p14="http://schemas.microsoft.com/office/powerpoint/2010/main" val="23352381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B5552-EBF5-4DA1-9157-791E7487D38B}"/>
              </a:ext>
            </a:extLst>
          </p:cNvPr>
          <p:cNvSpPr>
            <a:spLocks noGrp="1"/>
          </p:cNvSpPr>
          <p:nvPr>
            <p:ph type="title"/>
          </p:nvPr>
        </p:nvSpPr>
        <p:spPr>
          <a:xfrm>
            <a:off x="1766141" y="949657"/>
            <a:ext cx="8825659" cy="1472094"/>
          </a:xfrm>
        </p:spPr>
        <p:txBody>
          <a:bodyPr/>
          <a:lstStyle/>
          <a:p>
            <a:r>
              <a:rPr lang="en-US" sz="4400" dirty="0"/>
              <a:t>REPORTING SUSPECTED ABUSE OR NEGLECT </a:t>
            </a:r>
            <a:br>
              <a:rPr lang="en-US" sz="4400" dirty="0"/>
            </a:br>
            <a:r>
              <a:rPr lang="en-US" sz="2000" dirty="0">
                <a:solidFill>
                  <a:srgbClr val="37A1A1"/>
                </a:solidFill>
              </a:rPr>
              <a:t>POLICY PAGE 28</a:t>
            </a:r>
          </a:p>
        </p:txBody>
      </p:sp>
      <p:sp>
        <p:nvSpPr>
          <p:cNvPr id="3" name="Text Placeholder 2">
            <a:extLst>
              <a:ext uri="{FF2B5EF4-FFF2-40B4-BE49-F238E27FC236}">
                <a16:creationId xmlns:a16="http://schemas.microsoft.com/office/drawing/2014/main" id="{4E62B163-3906-4D48-87B0-C2FEE6470A46}"/>
              </a:ext>
            </a:extLst>
          </p:cNvPr>
          <p:cNvSpPr>
            <a:spLocks noGrp="1"/>
          </p:cNvSpPr>
          <p:nvPr>
            <p:ph type="body" sz="half" idx="2"/>
          </p:nvPr>
        </p:nvSpPr>
        <p:spPr>
          <a:xfrm>
            <a:off x="1023846" y="2590800"/>
            <a:ext cx="9683844" cy="4157067"/>
          </a:xfrm>
        </p:spPr>
        <p:txBody>
          <a:bodyPr>
            <a:normAutofit/>
          </a:bodyPr>
          <a:lstStyle/>
          <a:p>
            <a:pPr marL="342900" indent="-342900">
              <a:buFont typeface="Wingdings" panose="05000000000000000000" pitchFamily="2" charset="2"/>
              <a:buChar char="v"/>
            </a:pPr>
            <a:r>
              <a:rPr lang="en-US" sz="2400" dirty="0">
                <a:solidFill>
                  <a:srgbClr val="000000"/>
                </a:solidFill>
                <a:latin typeface="Arial" panose="020B0604020202020204" pitchFamily="34" charset="0"/>
                <a:cs typeface="Arial" panose="020B0604020202020204" pitchFamily="34" charset="0"/>
              </a:rPr>
              <a:t>Anyone who has reason to suspect that abuse or neglect of a child or youth has taken place is required to contact the police or the Texas Department of Family Protective Services (1-800-252-5400), or online at Texas Abuse Hotline</a:t>
            </a:r>
          </a:p>
          <a:p>
            <a:pPr marL="342900" indent="-342900">
              <a:buFont typeface="Wingdings" panose="05000000000000000000" pitchFamily="2" charset="2"/>
              <a:buChar char="v"/>
            </a:pPr>
            <a:r>
              <a:rPr lang="en-US" sz="2400" dirty="0">
                <a:solidFill>
                  <a:srgbClr val="000000"/>
                </a:solidFill>
                <a:latin typeface="Arial" panose="020B0604020202020204" pitchFamily="34" charset="0"/>
                <a:cs typeface="Arial" panose="020B0604020202020204" pitchFamily="34" charset="0"/>
              </a:rPr>
              <a:t>Reporting within a facility or organization</a:t>
            </a:r>
          </a:p>
          <a:p>
            <a:pPr marL="342900" indent="-342900">
              <a:buFont typeface="Wingdings" panose="05000000000000000000" pitchFamily="2" charset="2"/>
              <a:buChar char="v"/>
            </a:pPr>
            <a:r>
              <a:rPr lang="en-US" sz="2400" dirty="0">
                <a:solidFill>
                  <a:srgbClr val="000000"/>
                </a:solidFill>
                <a:latin typeface="Arial" panose="020B0604020202020204" pitchFamily="34" charset="0"/>
                <a:cs typeface="Arial" panose="020B0604020202020204" pitchFamily="34" charset="0"/>
              </a:rPr>
              <a:t>Reporting to the Safeguarding Minister or Canon to the Ordinary </a:t>
            </a:r>
          </a:p>
          <a:p>
            <a:endParaRPr lang="en-US" sz="24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87EC26E-055D-4A55-BCDF-BF8A678F5F7A}"/>
              </a:ext>
            </a:extLst>
          </p:cNvPr>
          <p:cNvSpPr>
            <a:spLocks noGrp="1"/>
          </p:cNvSpPr>
          <p:nvPr>
            <p:ph type="sldNum" sz="quarter" idx="12"/>
          </p:nvPr>
        </p:nvSpPr>
        <p:spPr/>
        <p:txBody>
          <a:bodyPr/>
          <a:lstStyle/>
          <a:p>
            <a:fld id="{D57F1E4F-1CFF-5643-939E-02111984F565}" type="slidenum">
              <a:rPr lang="en-US" smtClean="0"/>
              <a:t>39</a:t>
            </a:fld>
            <a:endParaRPr lang="en-US" dirty="0"/>
          </a:p>
        </p:txBody>
      </p:sp>
    </p:spTree>
    <p:extLst>
      <p:ext uri="{BB962C8B-B14F-4D97-AF65-F5344CB8AC3E}">
        <p14:creationId xmlns:p14="http://schemas.microsoft.com/office/powerpoint/2010/main" val="1735150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F6E1FEF-9E81-43BB-855F-A623CF125DAE}"/>
              </a:ext>
            </a:extLst>
          </p:cNvPr>
          <p:cNvSpPr>
            <a:spLocks noGrp="1"/>
          </p:cNvSpPr>
          <p:nvPr>
            <p:ph type="title"/>
          </p:nvPr>
        </p:nvSpPr>
        <p:spPr>
          <a:xfrm>
            <a:off x="1600200" y="854552"/>
            <a:ext cx="8526834" cy="1400530"/>
          </a:xfrm>
        </p:spPr>
        <p:txBody>
          <a:bodyPr anchor="t">
            <a:normAutofit/>
          </a:bodyPr>
          <a:lstStyle/>
          <a:p>
            <a:r>
              <a:rPr lang="en-US" dirty="0"/>
              <a:t>WHY DO WE TRAIN?</a:t>
            </a:r>
          </a:p>
        </p:txBody>
      </p:sp>
      <p:sp>
        <p:nvSpPr>
          <p:cNvPr id="12" name="Text Placeholder 11">
            <a:extLst>
              <a:ext uri="{FF2B5EF4-FFF2-40B4-BE49-F238E27FC236}">
                <a16:creationId xmlns:a16="http://schemas.microsoft.com/office/drawing/2014/main" id="{62C86728-CA6C-492A-A514-AEC99701EAA5}"/>
              </a:ext>
            </a:extLst>
          </p:cNvPr>
          <p:cNvSpPr>
            <a:spLocks noGrp="1"/>
          </p:cNvSpPr>
          <p:nvPr>
            <p:ph sz="half" idx="1"/>
          </p:nvPr>
        </p:nvSpPr>
        <p:spPr>
          <a:xfrm>
            <a:off x="1963602" y="2048972"/>
            <a:ext cx="3657600" cy="3926363"/>
          </a:xfrm>
        </p:spPr>
        <p:txBody>
          <a:bodyPr>
            <a:normAutofit/>
          </a:bodyPr>
          <a:lstStyle/>
          <a:p>
            <a:r>
              <a:rPr lang="en-US" sz="2800" dirty="0">
                <a:solidFill>
                  <a:srgbClr val="008080"/>
                </a:solidFill>
              </a:rPr>
              <a:t>What does this information mean to me?</a:t>
            </a:r>
          </a:p>
          <a:p>
            <a:endParaRPr lang="en-US" sz="2800" dirty="0">
              <a:solidFill>
                <a:srgbClr val="008080"/>
              </a:solidFill>
            </a:endParaRPr>
          </a:p>
          <a:p>
            <a:r>
              <a:rPr lang="en-US" sz="2800" dirty="0">
                <a:solidFill>
                  <a:srgbClr val="008080"/>
                </a:solidFill>
              </a:rPr>
              <a:t>How does this training impact my community?</a:t>
            </a:r>
          </a:p>
          <a:p>
            <a:pPr marL="0" indent="0">
              <a:buNone/>
            </a:pPr>
            <a:endParaRPr lang="en-US" dirty="0"/>
          </a:p>
        </p:txBody>
      </p:sp>
      <p:pic>
        <p:nvPicPr>
          <p:cNvPr id="14" name="Picture Placeholder 13" descr="A person smiling at the camera&#10;&#10;Description automatically generated">
            <a:extLst>
              <a:ext uri="{FF2B5EF4-FFF2-40B4-BE49-F238E27FC236}">
                <a16:creationId xmlns:a16="http://schemas.microsoft.com/office/drawing/2014/main" id="{3FF2E43C-B7C8-42F5-B1A4-0774AE5C8F7A}"/>
              </a:ext>
            </a:extLst>
          </p:cNvPr>
          <p:cNvPicPr>
            <a:picLocks noGrp="1" noChangeAspect="1"/>
          </p:cNvPicPr>
          <p:nvPr>
            <p:ph sz="half" idx="2"/>
          </p:nvPr>
        </p:nvPicPr>
        <p:blipFill rotWithShape="1">
          <a:blip r:embed="rId3"/>
          <a:srcRect l="17524" r="8944" b="-3"/>
          <a:stretch/>
        </p:blipFill>
        <p:spPr>
          <a:xfrm>
            <a:off x="5863617" y="1981200"/>
            <a:ext cx="4472541" cy="4200245"/>
          </a:xfrm>
          <a:noFill/>
        </p:spPr>
      </p:pic>
      <p:sp>
        <p:nvSpPr>
          <p:cNvPr id="9" name="Slide Number Placeholder 8">
            <a:extLst>
              <a:ext uri="{FF2B5EF4-FFF2-40B4-BE49-F238E27FC236}">
                <a16:creationId xmlns:a16="http://schemas.microsoft.com/office/drawing/2014/main" id="{69AF6A80-4255-C641-A4DA-1A21BEEBC8CF}"/>
              </a:ext>
            </a:extLst>
          </p:cNvPr>
          <p:cNvSpPr>
            <a:spLocks noGrp="1"/>
          </p:cNvSpPr>
          <p:nvPr>
            <p:ph type="sldNum" sz="quarter" idx="12"/>
          </p:nvPr>
        </p:nvSpPr>
        <p:spPr>
          <a:xfrm>
            <a:off x="10707690" y="181970"/>
            <a:ext cx="838199" cy="767687"/>
          </a:xfrm>
        </p:spPr>
        <p:txBody>
          <a:bodyPr anchor="b">
            <a:normAutofit/>
          </a:bodyPr>
          <a:lstStyle/>
          <a:p>
            <a:pPr>
              <a:spcAft>
                <a:spcPts val="600"/>
              </a:spcAft>
            </a:pPr>
            <a:fld id="{D57F1E4F-1CFF-5643-939E-02111984F565}" type="slidenum">
              <a:rPr lang="en-US" smtClean="0"/>
              <a:pPr>
                <a:spcAft>
                  <a:spcPts val="600"/>
                </a:spcAft>
              </a:pPr>
              <a:t>4</a:t>
            </a:fld>
            <a:endParaRPr lang="en-US"/>
          </a:p>
        </p:txBody>
      </p:sp>
    </p:spTree>
    <p:extLst>
      <p:ext uri="{BB962C8B-B14F-4D97-AF65-F5344CB8AC3E}">
        <p14:creationId xmlns:p14="http://schemas.microsoft.com/office/powerpoint/2010/main" val="29438290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4EC3D-E83E-4A12-8160-7760E9136856}"/>
              </a:ext>
            </a:extLst>
          </p:cNvPr>
          <p:cNvSpPr>
            <a:spLocks noGrp="1"/>
          </p:cNvSpPr>
          <p:nvPr>
            <p:ph type="title"/>
          </p:nvPr>
        </p:nvSpPr>
        <p:spPr>
          <a:xfrm>
            <a:off x="1525481" y="1828800"/>
            <a:ext cx="3401064" cy="1798468"/>
          </a:xfrm>
        </p:spPr>
        <p:txBody>
          <a:bodyPr/>
          <a:lstStyle/>
          <a:p>
            <a:r>
              <a:rPr lang="en-US" dirty="0">
                <a:solidFill>
                  <a:srgbClr val="008080"/>
                </a:solidFill>
              </a:rPr>
              <a:t>What are some reasons adults fail to report observed violations of policy?</a:t>
            </a:r>
            <a:br>
              <a:rPr lang="en-US" dirty="0"/>
            </a:br>
            <a:endParaRPr lang="en-US" dirty="0"/>
          </a:p>
        </p:txBody>
      </p:sp>
      <p:sp>
        <p:nvSpPr>
          <p:cNvPr id="5" name="Slide Number Placeholder 4">
            <a:extLst>
              <a:ext uri="{FF2B5EF4-FFF2-40B4-BE49-F238E27FC236}">
                <a16:creationId xmlns:a16="http://schemas.microsoft.com/office/drawing/2014/main" id="{D09E4D77-52C8-46D3-A200-0266D9F063AC}"/>
              </a:ext>
            </a:extLst>
          </p:cNvPr>
          <p:cNvSpPr>
            <a:spLocks noGrp="1"/>
          </p:cNvSpPr>
          <p:nvPr>
            <p:ph type="sldNum" sz="quarter" idx="12"/>
          </p:nvPr>
        </p:nvSpPr>
        <p:spPr/>
        <p:txBody>
          <a:bodyPr/>
          <a:lstStyle/>
          <a:p>
            <a:fld id="{D57F1E4F-1CFF-5643-939E-02111984F565}" type="slidenum">
              <a:rPr lang="en-US" smtClean="0"/>
              <a:t>40</a:t>
            </a:fld>
            <a:endParaRPr lang="en-US" dirty="0"/>
          </a:p>
        </p:txBody>
      </p:sp>
      <p:pic>
        <p:nvPicPr>
          <p:cNvPr id="6" name="Picture Placeholder 4">
            <a:extLst>
              <a:ext uri="{FF2B5EF4-FFF2-40B4-BE49-F238E27FC236}">
                <a16:creationId xmlns:a16="http://schemas.microsoft.com/office/drawing/2014/main" id="{3474291F-527F-4358-84AD-F27FF6D1BD2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447" r="1447"/>
          <a:stretch>
            <a:fillRect/>
          </a:stretch>
        </p:blipFill>
        <p:spPr>
          <a:xfrm rot="16200000">
            <a:off x="5630728" y="1227272"/>
            <a:ext cx="4572000" cy="4708256"/>
          </a:xfrm>
        </p:spPr>
      </p:pic>
      <p:sp>
        <p:nvSpPr>
          <p:cNvPr id="8" name="Text Placeholder 6">
            <a:extLst>
              <a:ext uri="{FF2B5EF4-FFF2-40B4-BE49-F238E27FC236}">
                <a16:creationId xmlns:a16="http://schemas.microsoft.com/office/drawing/2014/main" id="{54596A26-46DC-4DD3-B026-A728173FDB84}"/>
              </a:ext>
            </a:extLst>
          </p:cNvPr>
          <p:cNvSpPr>
            <a:spLocks noGrp="1"/>
          </p:cNvSpPr>
          <p:nvPr>
            <p:ph type="body" sz="half" idx="2"/>
          </p:nvPr>
        </p:nvSpPr>
        <p:spPr>
          <a:xfrm>
            <a:off x="1525481" y="3429000"/>
            <a:ext cx="3030535" cy="1798469"/>
          </a:xfrm>
        </p:spPr>
        <p:txBody>
          <a:bodyPr>
            <a:normAutofit/>
          </a:bodyPr>
          <a:lstStyle/>
          <a:p>
            <a:r>
              <a:rPr lang="en-US" sz="2400" dirty="0">
                <a:solidFill>
                  <a:srgbClr val="008080"/>
                </a:solidFill>
              </a:rPr>
              <a:t>What are some reasons adults fail to report suspicions of abuse or neglect?</a:t>
            </a:r>
            <a:endParaRPr lang="en-US" sz="2400" dirty="0"/>
          </a:p>
        </p:txBody>
      </p:sp>
    </p:spTree>
    <p:extLst>
      <p:ext uri="{BB962C8B-B14F-4D97-AF65-F5344CB8AC3E}">
        <p14:creationId xmlns:p14="http://schemas.microsoft.com/office/powerpoint/2010/main" val="11200894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4EC3D-E83E-4A12-8160-7760E9136856}"/>
              </a:ext>
            </a:extLst>
          </p:cNvPr>
          <p:cNvSpPr>
            <a:spLocks noGrp="1"/>
          </p:cNvSpPr>
          <p:nvPr>
            <p:ph type="title"/>
          </p:nvPr>
        </p:nvSpPr>
        <p:spPr>
          <a:xfrm>
            <a:off x="1447800" y="1981200"/>
            <a:ext cx="3401064" cy="1447800"/>
          </a:xfrm>
        </p:spPr>
        <p:txBody>
          <a:bodyPr/>
          <a:lstStyle/>
          <a:p>
            <a:r>
              <a:rPr lang="en-US" dirty="0">
                <a:solidFill>
                  <a:srgbClr val="008080"/>
                </a:solidFill>
              </a:rPr>
              <a:t>What observations or impression of the material would you like to share?</a:t>
            </a:r>
            <a:br>
              <a:rPr lang="en-US" dirty="0"/>
            </a:br>
            <a:endParaRPr lang="en-US" dirty="0"/>
          </a:p>
        </p:txBody>
      </p:sp>
      <p:sp>
        <p:nvSpPr>
          <p:cNvPr id="4" name="Text Placeholder 3">
            <a:extLst>
              <a:ext uri="{FF2B5EF4-FFF2-40B4-BE49-F238E27FC236}">
                <a16:creationId xmlns:a16="http://schemas.microsoft.com/office/drawing/2014/main" id="{3227FC22-C50F-406B-A696-FB338097AA5F}"/>
              </a:ext>
            </a:extLst>
          </p:cNvPr>
          <p:cNvSpPr>
            <a:spLocks noGrp="1"/>
          </p:cNvSpPr>
          <p:nvPr>
            <p:ph type="body" sz="half" idx="2"/>
          </p:nvPr>
        </p:nvSpPr>
        <p:spPr>
          <a:xfrm>
            <a:off x="1447801" y="3429000"/>
            <a:ext cx="3401063" cy="2775013"/>
          </a:xfrm>
        </p:spPr>
        <p:txBody>
          <a:bodyPr>
            <a:normAutofit lnSpcReduction="10000"/>
          </a:bodyPr>
          <a:lstStyle/>
          <a:p>
            <a:r>
              <a:rPr lang="en-US" sz="2400" dirty="0">
                <a:solidFill>
                  <a:srgbClr val="008080"/>
                </a:solidFill>
              </a:rPr>
              <a:t>What does your program do well?</a:t>
            </a:r>
          </a:p>
          <a:p>
            <a:endParaRPr lang="en-US" sz="2400" dirty="0">
              <a:solidFill>
                <a:srgbClr val="008080"/>
              </a:solidFill>
            </a:endParaRPr>
          </a:p>
          <a:p>
            <a:r>
              <a:rPr lang="en-US" sz="2400" dirty="0">
                <a:solidFill>
                  <a:srgbClr val="008080"/>
                </a:solidFill>
              </a:rPr>
              <a:t>Based on what you have heard today, what might you do differently?</a:t>
            </a:r>
          </a:p>
          <a:p>
            <a:endParaRPr lang="en-US" dirty="0"/>
          </a:p>
        </p:txBody>
      </p:sp>
      <p:sp>
        <p:nvSpPr>
          <p:cNvPr id="5" name="Slide Number Placeholder 4">
            <a:extLst>
              <a:ext uri="{FF2B5EF4-FFF2-40B4-BE49-F238E27FC236}">
                <a16:creationId xmlns:a16="http://schemas.microsoft.com/office/drawing/2014/main" id="{D09E4D77-52C8-46D3-A200-0266D9F063AC}"/>
              </a:ext>
            </a:extLst>
          </p:cNvPr>
          <p:cNvSpPr>
            <a:spLocks noGrp="1"/>
          </p:cNvSpPr>
          <p:nvPr>
            <p:ph type="sldNum" sz="quarter" idx="12"/>
          </p:nvPr>
        </p:nvSpPr>
        <p:spPr/>
        <p:txBody>
          <a:bodyPr/>
          <a:lstStyle/>
          <a:p>
            <a:fld id="{D57F1E4F-1CFF-5643-939E-02111984F565}" type="slidenum">
              <a:rPr lang="en-US" smtClean="0"/>
              <a:t>41</a:t>
            </a:fld>
            <a:endParaRPr lang="en-US" dirty="0"/>
          </a:p>
        </p:txBody>
      </p:sp>
      <p:pic>
        <p:nvPicPr>
          <p:cNvPr id="9" name="Content Placeholder 8" descr="A cat that is lying down and looking at the camera&#10;&#10;Description automatically generated">
            <a:extLst>
              <a:ext uri="{FF2B5EF4-FFF2-40B4-BE49-F238E27FC236}">
                <a16:creationId xmlns:a16="http://schemas.microsoft.com/office/drawing/2014/main" id="{26975BEC-810C-4202-8632-B823E5787F52}"/>
              </a:ext>
            </a:extLst>
          </p:cNvPr>
          <p:cNvPicPr>
            <a:picLocks noGrp="1" noChangeAspect="1"/>
          </p:cNvPicPr>
          <p:nvPr>
            <p:ph idx="1"/>
          </p:nvPr>
        </p:nvPicPr>
        <p:blipFill>
          <a:blip r:embed="rId3"/>
          <a:stretch>
            <a:fillRect/>
          </a:stretch>
        </p:blipFill>
        <p:spPr>
          <a:xfrm>
            <a:off x="5203824" y="1600200"/>
            <a:ext cx="5922965" cy="4442224"/>
          </a:xfrm>
          <a:prstGeom prst="rect">
            <a:avLst/>
          </a:prstGeom>
        </p:spPr>
      </p:pic>
    </p:spTree>
    <p:extLst>
      <p:ext uri="{BB962C8B-B14F-4D97-AF65-F5344CB8AC3E}">
        <p14:creationId xmlns:p14="http://schemas.microsoft.com/office/powerpoint/2010/main" val="4061880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2475A-34FF-4557-BFA0-8842326B3190}"/>
              </a:ext>
            </a:extLst>
          </p:cNvPr>
          <p:cNvSpPr>
            <a:spLocks noGrp="1"/>
          </p:cNvSpPr>
          <p:nvPr>
            <p:ph type="title"/>
          </p:nvPr>
        </p:nvSpPr>
        <p:spPr>
          <a:xfrm>
            <a:off x="1882031" y="454357"/>
            <a:ext cx="8825659" cy="990600"/>
          </a:xfrm>
        </p:spPr>
        <p:txBody>
          <a:bodyPr/>
          <a:lstStyle/>
          <a:p>
            <a:r>
              <a:rPr lang="en-US" dirty="0"/>
              <a:t>CODE OF CONDUCT</a:t>
            </a:r>
          </a:p>
        </p:txBody>
      </p:sp>
      <p:sp>
        <p:nvSpPr>
          <p:cNvPr id="3" name="Text Placeholder 2">
            <a:extLst>
              <a:ext uri="{FF2B5EF4-FFF2-40B4-BE49-F238E27FC236}">
                <a16:creationId xmlns:a16="http://schemas.microsoft.com/office/drawing/2014/main" id="{FFD47885-387E-4FA2-B78B-804866363478}"/>
              </a:ext>
            </a:extLst>
          </p:cNvPr>
          <p:cNvSpPr>
            <a:spLocks noGrp="1"/>
          </p:cNvSpPr>
          <p:nvPr>
            <p:ph type="body" sz="half" idx="2"/>
          </p:nvPr>
        </p:nvSpPr>
        <p:spPr>
          <a:xfrm>
            <a:off x="1295400" y="2247900"/>
            <a:ext cx="3122427" cy="2362200"/>
          </a:xfrm>
        </p:spPr>
        <p:txBody>
          <a:bodyPr/>
          <a:lstStyle/>
          <a:p>
            <a:r>
              <a:rPr lang="en-US" sz="2400" dirty="0">
                <a:solidFill>
                  <a:srgbClr val="008080"/>
                </a:solidFill>
              </a:rPr>
              <a:t>Following the prompt in the chat, please type your full name.</a:t>
            </a:r>
          </a:p>
          <a:p>
            <a:endParaRPr lang="en-US" dirty="0"/>
          </a:p>
        </p:txBody>
      </p:sp>
      <p:sp>
        <p:nvSpPr>
          <p:cNvPr id="4" name="Slide Number Placeholder 3">
            <a:extLst>
              <a:ext uri="{FF2B5EF4-FFF2-40B4-BE49-F238E27FC236}">
                <a16:creationId xmlns:a16="http://schemas.microsoft.com/office/drawing/2014/main" id="{B496C86F-AB00-4DB9-A32E-899D8B881823}"/>
              </a:ext>
            </a:extLst>
          </p:cNvPr>
          <p:cNvSpPr>
            <a:spLocks noGrp="1"/>
          </p:cNvSpPr>
          <p:nvPr>
            <p:ph type="sldNum" sz="quarter" idx="12"/>
          </p:nvPr>
        </p:nvSpPr>
        <p:spPr/>
        <p:txBody>
          <a:bodyPr/>
          <a:lstStyle/>
          <a:p>
            <a:fld id="{D57F1E4F-1CFF-5643-939E-02111984F565}" type="slidenum">
              <a:rPr lang="en-US" smtClean="0"/>
              <a:t>42</a:t>
            </a:fld>
            <a:endParaRPr lang="en-US" dirty="0"/>
          </a:p>
        </p:txBody>
      </p:sp>
      <p:pic>
        <p:nvPicPr>
          <p:cNvPr id="5" name="Picture 4">
            <a:extLst>
              <a:ext uri="{FF2B5EF4-FFF2-40B4-BE49-F238E27FC236}">
                <a16:creationId xmlns:a16="http://schemas.microsoft.com/office/drawing/2014/main" id="{102AD16E-8DAE-4C0C-B271-22C67621C1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415365"/>
            <a:ext cx="7087380" cy="5178757"/>
          </a:xfrm>
          <a:prstGeom prst="rect">
            <a:avLst/>
          </a:prstGeom>
        </p:spPr>
      </p:pic>
    </p:spTree>
    <p:extLst>
      <p:ext uri="{BB962C8B-B14F-4D97-AF65-F5344CB8AC3E}">
        <p14:creationId xmlns:p14="http://schemas.microsoft.com/office/powerpoint/2010/main" val="1848016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D1898-2329-420F-A968-1A1632CC4491}"/>
              </a:ext>
            </a:extLst>
          </p:cNvPr>
          <p:cNvSpPr>
            <a:spLocks noGrp="1"/>
          </p:cNvSpPr>
          <p:nvPr>
            <p:ph type="title"/>
          </p:nvPr>
        </p:nvSpPr>
        <p:spPr>
          <a:xfrm>
            <a:off x="1676400" y="838200"/>
            <a:ext cx="8673259" cy="1143000"/>
          </a:xfrm>
        </p:spPr>
        <p:txBody>
          <a:bodyPr/>
          <a:lstStyle/>
          <a:p>
            <a:br>
              <a:rPr lang="en-US" dirty="0"/>
            </a:br>
            <a:r>
              <a:rPr lang="en-US" dirty="0"/>
              <a:t> </a:t>
            </a:r>
          </a:p>
        </p:txBody>
      </p:sp>
      <p:sp>
        <p:nvSpPr>
          <p:cNvPr id="3" name="Text Placeholder 2">
            <a:extLst>
              <a:ext uri="{FF2B5EF4-FFF2-40B4-BE49-F238E27FC236}">
                <a16:creationId xmlns:a16="http://schemas.microsoft.com/office/drawing/2014/main" id="{B37E7DA5-10AB-461A-AF52-6DB4D9DB24D3}"/>
              </a:ext>
            </a:extLst>
          </p:cNvPr>
          <p:cNvSpPr>
            <a:spLocks noGrp="1"/>
          </p:cNvSpPr>
          <p:nvPr>
            <p:ph type="body" sz="half" idx="2"/>
          </p:nvPr>
        </p:nvSpPr>
        <p:spPr>
          <a:xfrm>
            <a:off x="1683170" y="2514600"/>
            <a:ext cx="9024520" cy="3429000"/>
          </a:xfrm>
        </p:spPr>
        <p:txBody>
          <a:bodyPr>
            <a:normAutofit/>
          </a:bodyPr>
          <a:lstStyle/>
          <a:p>
            <a:r>
              <a:rPr lang="en-US" dirty="0"/>
              <a:t>Introductions</a:t>
            </a:r>
          </a:p>
          <a:p>
            <a:pPr marL="285750" indent="-285750">
              <a:buFont typeface="Wingdings" panose="05000000000000000000" pitchFamily="2" charset="2"/>
              <a:buChar char="v"/>
            </a:pPr>
            <a:r>
              <a:rPr lang="en-US" sz="2400" dirty="0">
                <a:solidFill>
                  <a:schemeClr val="bg1"/>
                </a:solidFill>
              </a:rPr>
              <a:t>This section focuses on understanding how child sexual abuse occurs in organizations where building relationships is key</a:t>
            </a:r>
          </a:p>
          <a:p>
            <a:pPr marL="285750" indent="-285750">
              <a:buFont typeface="Wingdings" panose="05000000000000000000" pitchFamily="2" charset="2"/>
              <a:buChar char="v"/>
            </a:pPr>
            <a:r>
              <a:rPr lang="en-US" sz="2400" dirty="0">
                <a:solidFill>
                  <a:schemeClr val="bg1"/>
                </a:solidFill>
              </a:rPr>
              <a:t>Participants will be able to  identify conditions that allow abuse to occur in organizations</a:t>
            </a:r>
          </a:p>
          <a:p>
            <a:pPr marL="285750" indent="-285750">
              <a:buFont typeface="Wingdings" panose="05000000000000000000" pitchFamily="2" charset="2"/>
              <a:buChar char="v"/>
            </a:pPr>
            <a:r>
              <a:rPr lang="en-US" sz="2400" dirty="0">
                <a:solidFill>
                  <a:schemeClr val="bg1"/>
                </a:solidFill>
              </a:rPr>
              <a:t>Participants will identify boundaries appropriate for their roles</a:t>
            </a:r>
          </a:p>
          <a:p>
            <a:endParaRPr lang="en-US" dirty="0"/>
          </a:p>
        </p:txBody>
      </p:sp>
      <p:sp>
        <p:nvSpPr>
          <p:cNvPr id="4" name="Slide Number Placeholder 3">
            <a:extLst>
              <a:ext uri="{FF2B5EF4-FFF2-40B4-BE49-F238E27FC236}">
                <a16:creationId xmlns:a16="http://schemas.microsoft.com/office/drawing/2014/main" id="{94757AEB-08CA-4E13-9F2A-7B9412B474EB}"/>
              </a:ext>
            </a:extLst>
          </p:cNvPr>
          <p:cNvSpPr>
            <a:spLocks noGrp="1"/>
          </p:cNvSpPr>
          <p:nvPr>
            <p:ph type="sldNum" sz="quarter" idx="12"/>
          </p:nvPr>
        </p:nvSpPr>
        <p:spPr/>
        <p:txBody>
          <a:bodyPr/>
          <a:lstStyle/>
          <a:p>
            <a:fld id="{D57F1E4F-1CFF-5643-939E-02111984F565}" type="slidenum">
              <a:rPr lang="en-US" smtClean="0"/>
              <a:t>5</a:t>
            </a:fld>
            <a:endParaRPr lang="en-US" dirty="0"/>
          </a:p>
        </p:txBody>
      </p:sp>
      <p:pic>
        <p:nvPicPr>
          <p:cNvPr id="10" name="Picture 9" descr="Text&#10;&#10;Description automatically generated">
            <a:extLst>
              <a:ext uri="{FF2B5EF4-FFF2-40B4-BE49-F238E27FC236}">
                <a16:creationId xmlns:a16="http://schemas.microsoft.com/office/drawing/2014/main" id="{0AE2EBE8-4E00-43E6-A90F-BC0E2308AD3A}"/>
              </a:ext>
            </a:extLst>
          </p:cNvPr>
          <p:cNvPicPr>
            <a:picLocks noChangeAspect="1"/>
          </p:cNvPicPr>
          <p:nvPr/>
        </p:nvPicPr>
        <p:blipFill>
          <a:blip r:embed="rId3"/>
          <a:stretch>
            <a:fillRect/>
          </a:stretch>
        </p:blipFill>
        <p:spPr>
          <a:xfrm>
            <a:off x="2514601" y="762001"/>
            <a:ext cx="6577758" cy="1447800"/>
          </a:xfrm>
          <a:prstGeom prst="rect">
            <a:avLst/>
          </a:prstGeom>
        </p:spPr>
      </p:pic>
    </p:spTree>
    <p:extLst>
      <p:ext uri="{BB962C8B-B14F-4D97-AF65-F5344CB8AC3E}">
        <p14:creationId xmlns:p14="http://schemas.microsoft.com/office/powerpoint/2010/main" val="2634628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DC679-F1CA-4821-9AEF-5BD5BF119916}"/>
              </a:ext>
            </a:extLst>
          </p:cNvPr>
          <p:cNvSpPr>
            <a:spLocks noGrp="1"/>
          </p:cNvSpPr>
          <p:nvPr>
            <p:ph type="title"/>
          </p:nvPr>
        </p:nvSpPr>
        <p:spPr>
          <a:xfrm>
            <a:off x="1752600" y="838200"/>
            <a:ext cx="8526834" cy="918882"/>
          </a:xfrm>
        </p:spPr>
        <p:txBody>
          <a:bodyPr/>
          <a:lstStyle/>
          <a:p>
            <a:r>
              <a:rPr lang="en-US" sz="4800" dirty="0"/>
              <a:t>SOME STATISTICS</a:t>
            </a:r>
          </a:p>
        </p:txBody>
      </p:sp>
      <p:sp>
        <p:nvSpPr>
          <p:cNvPr id="5" name="Slide Number Placeholder 4">
            <a:extLst>
              <a:ext uri="{FF2B5EF4-FFF2-40B4-BE49-F238E27FC236}">
                <a16:creationId xmlns:a16="http://schemas.microsoft.com/office/drawing/2014/main" id="{FAA515C4-748F-4366-A529-55714A6A3FEC}"/>
              </a:ext>
            </a:extLst>
          </p:cNvPr>
          <p:cNvSpPr>
            <a:spLocks noGrp="1"/>
          </p:cNvSpPr>
          <p:nvPr>
            <p:ph type="sldNum" sz="quarter" idx="12"/>
          </p:nvPr>
        </p:nvSpPr>
        <p:spPr/>
        <p:txBody>
          <a:bodyPr/>
          <a:lstStyle/>
          <a:p>
            <a:fld id="{D57F1E4F-1CFF-5643-939E-02111984F565}" type="slidenum">
              <a:rPr lang="en-US" smtClean="0"/>
              <a:t>6</a:t>
            </a:fld>
            <a:endParaRPr lang="en-US" dirty="0"/>
          </a:p>
        </p:txBody>
      </p:sp>
      <p:pic>
        <p:nvPicPr>
          <p:cNvPr id="6" name="Content Placeholder 4">
            <a:extLst>
              <a:ext uri="{FF2B5EF4-FFF2-40B4-BE49-F238E27FC236}">
                <a16:creationId xmlns:a16="http://schemas.microsoft.com/office/drawing/2014/main" id="{15927E4E-D927-4CD6-B3D0-3A5FFD56D4F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752600" y="1905000"/>
            <a:ext cx="3886200" cy="3835892"/>
          </a:xfrm>
        </p:spPr>
      </p:pic>
      <p:pic>
        <p:nvPicPr>
          <p:cNvPr id="7" name="Content Placeholder 5">
            <a:extLst>
              <a:ext uri="{FF2B5EF4-FFF2-40B4-BE49-F238E27FC236}">
                <a16:creationId xmlns:a16="http://schemas.microsoft.com/office/drawing/2014/main" id="{B126F1F8-6521-4EDD-A993-024AD2013962}"/>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764243" y="2514600"/>
            <a:ext cx="6413701" cy="2279751"/>
          </a:xfrm>
        </p:spPr>
      </p:pic>
    </p:spTree>
    <p:extLst>
      <p:ext uri="{BB962C8B-B14F-4D97-AF65-F5344CB8AC3E}">
        <p14:creationId xmlns:p14="http://schemas.microsoft.com/office/powerpoint/2010/main" val="1262509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6EEC2-637B-49FD-8F65-D4F8F214B9CF}"/>
              </a:ext>
            </a:extLst>
          </p:cNvPr>
          <p:cNvSpPr>
            <a:spLocks noGrp="1"/>
          </p:cNvSpPr>
          <p:nvPr>
            <p:ph type="title"/>
          </p:nvPr>
        </p:nvSpPr>
        <p:spPr>
          <a:xfrm>
            <a:off x="1754067" y="565813"/>
            <a:ext cx="8877492" cy="1400530"/>
          </a:xfrm>
        </p:spPr>
        <p:txBody>
          <a:bodyPr/>
          <a:lstStyle/>
          <a:p>
            <a:r>
              <a:rPr lang="en-US" dirty="0"/>
              <a:t>WHAT DOES AN OFFENDER NEED?</a:t>
            </a:r>
          </a:p>
        </p:txBody>
      </p:sp>
      <p:sp>
        <p:nvSpPr>
          <p:cNvPr id="3" name="Slide Number Placeholder 2">
            <a:extLst>
              <a:ext uri="{FF2B5EF4-FFF2-40B4-BE49-F238E27FC236}">
                <a16:creationId xmlns:a16="http://schemas.microsoft.com/office/drawing/2014/main" id="{7E38BC52-9C38-4DA2-A37F-28244A3D586D}"/>
              </a:ext>
            </a:extLst>
          </p:cNvPr>
          <p:cNvSpPr>
            <a:spLocks noGrp="1"/>
          </p:cNvSpPr>
          <p:nvPr>
            <p:ph type="sldNum" sz="quarter" idx="12"/>
          </p:nvPr>
        </p:nvSpPr>
        <p:spPr/>
        <p:txBody>
          <a:bodyPr/>
          <a:lstStyle/>
          <a:p>
            <a:fld id="{D57F1E4F-1CFF-5643-939E-02111984F565}" type="slidenum">
              <a:rPr lang="en-US" smtClean="0"/>
              <a:t>7</a:t>
            </a:fld>
            <a:endParaRPr lang="en-US" dirty="0"/>
          </a:p>
        </p:txBody>
      </p:sp>
      <p:pic>
        <p:nvPicPr>
          <p:cNvPr id="4" name="Content Placeholder 3">
            <a:extLst>
              <a:ext uri="{FF2B5EF4-FFF2-40B4-BE49-F238E27FC236}">
                <a16:creationId xmlns:a16="http://schemas.microsoft.com/office/drawing/2014/main" id="{E290C61A-EC45-4F67-86B6-E90BD03C8F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4067" y="1616219"/>
            <a:ext cx="9757955" cy="5268414"/>
          </a:xfrm>
          <a:prstGeom prst="rect">
            <a:avLst/>
          </a:prstGeom>
        </p:spPr>
      </p:pic>
    </p:spTree>
    <p:extLst>
      <p:ext uri="{BB962C8B-B14F-4D97-AF65-F5344CB8AC3E}">
        <p14:creationId xmlns:p14="http://schemas.microsoft.com/office/powerpoint/2010/main" val="2172721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23E2F-5F57-494F-94C1-EA2E9A4F9AF7}"/>
              </a:ext>
            </a:extLst>
          </p:cNvPr>
          <p:cNvSpPr>
            <a:spLocks noGrp="1"/>
          </p:cNvSpPr>
          <p:nvPr>
            <p:ph type="title"/>
          </p:nvPr>
        </p:nvSpPr>
        <p:spPr>
          <a:xfrm>
            <a:off x="1644277" y="949657"/>
            <a:ext cx="7227046" cy="1143000"/>
          </a:xfrm>
        </p:spPr>
        <p:txBody>
          <a:bodyPr/>
          <a:lstStyle/>
          <a:p>
            <a:r>
              <a:rPr lang="en-US" dirty="0"/>
              <a:t>HEALTHY BOUNDARIES</a:t>
            </a:r>
          </a:p>
        </p:txBody>
      </p:sp>
      <p:sp>
        <p:nvSpPr>
          <p:cNvPr id="3" name="Text Placeholder 2">
            <a:extLst>
              <a:ext uri="{FF2B5EF4-FFF2-40B4-BE49-F238E27FC236}">
                <a16:creationId xmlns:a16="http://schemas.microsoft.com/office/drawing/2014/main" id="{97552C75-C20C-47D2-AE0A-C9FCE1B3538D}"/>
              </a:ext>
            </a:extLst>
          </p:cNvPr>
          <p:cNvSpPr>
            <a:spLocks noGrp="1"/>
          </p:cNvSpPr>
          <p:nvPr>
            <p:ph type="body" sz="half" idx="2"/>
          </p:nvPr>
        </p:nvSpPr>
        <p:spPr>
          <a:xfrm>
            <a:off x="1981200" y="1945943"/>
            <a:ext cx="7543800" cy="3692857"/>
          </a:xfrm>
        </p:spPr>
        <p:txBody>
          <a:bodyPr/>
          <a:lstStyle/>
          <a:p>
            <a:r>
              <a:rPr lang="en-US" sz="2400" dirty="0">
                <a:solidFill>
                  <a:schemeClr val="bg1"/>
                </a:solidFill>
              </a:rPr>
              <a:t>How to create safe environments by establishing healthy boundaries:</a:t>
            </a:r>
          </a:p>
          <a:p>
            <a:endParaRPr lang="en-US" sz="2400" dirty="0">
              <a:solidFill>
                <a:schemeClr val="bg1"/>
              </a:solidFill>
            </a:endParaRPr>
          </a:p>
          <a:p>
            <a:r>
              <a:rPr lang="en-US" sz="2800" b="1" dirty="0">
                <a:solidFill>
                  <a:schemeClr val="bg2">
                    <a:lumMod val="60000"/>
                    <a:lumOff val="40000"/>
                  </a:schemeClr>
                </a:solidFill>
              </a:rPr>
              <a:t>	Physical</a:t>
            </a:r>
          </a:p>
          <a:p>
            <a:r>
              <a:rPr lang="en-US" sz="2800" b="1" dirty="0">
                <a:solidFill>
                  <a:schemeClr val="accent4">
                    <a:lumMod val="75000"/>
                  </a:schemeClr>
                </a:solidFill>
              </a:rPr>
              <a:t>		Emotional</a:t>
            </a:r>
          </a:p>
          <a:p>
            <a:r>
              <a:rPr lang="en-US" sz="2800" b="1" dirty="0">
                <a:solidFill>
                  <a:schemeClr val="accent6">
                    <a:lumMod val="75000"/>
                  </a:schemeClr>
                </a:solidFill>
              </a:rPr>
              <a:t>			Behavioral</a:t>
            </a:r>
          </a:p>
          <a:p>
            <a:endParaRPr lang="en-US" dirty="0"/>
          </a:p>
        </p:txBody>
      </p:sp>
      <p:sp>
        <p:nvSpPr>
          <p:cNvPr id="4" name="Slide Number Placeholder 3">
            <a:extLst>
              <a:ext uri="{FF2B5EF4-FFF2-40B4-BE49-F238E27FC236}">
                <a16:creationId xmlns:a16="http://schemas.microsoft.com/office/drawing/2014/main" id="{70559309-307B-4D0C-8C18-3442BAE03D58}"/>
              </a:ext>
            </a:extLst>
          </p:cNvPr>
          <p:cNvSpPr>
            <a:spLocks noGrp="1"/>
          </p:cNvSpPr>
          <p:nvPr>
            <p:ph type="sldNum" sz="quarter" idx="12"/>
          </p:nvPr>
        </p:nvSpPr>
        <p:spPr/>
        <p:txBody>
          <a:bodyPr/>
          <a:lstStyle/>
          <a:p>
            <a:fld id="{D57F1E4F-1CFF-5643-939E-02111984F565}" type="slidenum">
              <a:rPr lang="en-US" smtClean="0"/>
              <a:t>8</a:t>
            </a:fld>
            <a:endParaRPr lang="en-US" dirty="0"/>
          </a:p>
        </p:txBody>
      </p:sp>
    </p:spTree>
    <p:extLst>
      <p:ext uri="{BB962C8B-B14F-4D97-AF65-F5344CB8AC3E}">
        <p14:creationId xmlns:p14="http://schemas.microsoft.com/office/powerpoint/2010/main" val="2084353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93ECC-F938-4A67-A4BC-8DEFD455272A}"/>
              </a:ext>
            </a:extLst>
          </p:cNvPr>
          <p:cNvSpPr>
            <a:spLocks noGrp="1"/>
          </p:cNvSpPr>
          <p:nvPr>
            <p:ph type="title"/>
          </p:nvPr>
        </p:nvSpPr>
        <p:spPr>
          <a:xfrm>
            <a:off x="1752600" y="685800"/>
            <a:ext cx="4267200" cy="685800"/>
          </a:xfrm>
        </p:spPr>
        <p:txBody>
          <a:bodyPr/>
          <a:lstStyle/>
          <a:p>
            <a:r>
              <a:rPr lang="en-US" sz="4800" dirty="0"/>
              <a:t>GROOMING</a:t>
            </a:r>
          </a:p>
        </p:txBody>
      </p:sp>
      <p:sp>
        <p:nvSpPr>
          <p:cNvPr id="4" name="Text Placeholder 3">
            <a:extLst>
              <a:ext uri="{FF2B5EF4-FFF2-40B4-BE49-F238E27FC236}">
                <a16:creationId xmlns:a16="http://schemas.microsoft.com/office/drawing/2014/main" id="{35F2FFB9-C2F4-4772-AAA2-3E3F978F3822}"/>
              </a:ext>
            </a:extLst>
          </p:cNvPr>
          <p:cNvSpPr>
            <a:spLocks noGrp="1"/>
          </p:cNvSpPr>
          <p:nvPr>
            <p:ph type="body" sz="half" idx="2"/>
          </p:nvPr>
        </p:nvSpPr>
        <p:spPr>
          <a:xfrm>
            <a:off x="3108104" y="5943600"/>
            <a:ext cx="7056614" cy="533400"/>
          </a:xfrm>
        </p:spPr>
        <p:txBody>
          <a:bodyPr>
            <a:normAutofit/>
          </a:bodyPr>
          <a:lstStyle/>
          <a:p>
            <a:pPr algn="ctr"/>
            <a:r>
              <a:rPr lang="it-IT" sz="2000" dirty="0">
                <a:solidFill>
                  <a:schemeClr val="bg1"/>
                </a:solidFill>
              </a:rPr>
              <a:t>Dr. Monica Applewhite, Ph. D., Director </a:t>
            </a:r>
            <a:r>
              <a:rPr lang="en-US" sz="2000" dirty="0">
                <a:solidFill>
                  <a:schemeClr val="bg1"/>
                </a:solidFill>
              </a:rPr>
              <a:t> of </a:t>
            </a:r>
            <a:r>
              <a:rPr lang="en-US" sz="2000" dirty="0" err="1">
                <a:solidFill>
                  <a:schemeClr val="bg1"/>
                </a:solidFill>
              </a:rPr>
              <a:t>Confianza</a:t>
            </a:r>
            <a:r>
              <a:rPr lang="en-US" sz="2000" dirty="0">
                <a:solidFill>
                  <a:schemeClr val="bg1"/>
                </a:solidFill>
              </a:rPr>
              <a:t>, LLC</a:t>
            </a:r>
          </a:p>
          <a:p>
            <a:endParaRPr lang="en-US" sz="2000" dirty="0"/>
          </a:p>
        </p:txBody>
      </p:sp>
      <p:sp>
        <p:nvSpPr>
          <p:cNvPr id="5" name="Slide Number Placeholder 4">
            <a:extLst>
              <a:ext uri="{FF2B5EF4-FFF2-40B4-BE49-F238E27FC236}">
                <a16:creationId xmlns:a16="http://schemas.microsoft.com/office/drawing/2014/main" id="{6D43886A-638B-471E-8AC9-A0C96BF49992}"/>
              </a:ext>
            </a:extLst>
          </p:cNvPr>
          <p:cNvSpPr>
            <a:spLocks noGrp="1"/>
          </p:cNvSpPr>
          <p:nvPr>
            <p:ph type="sldNum" sz="quarter" idx="12"/>
          </p:nvPr>
        </p:nvSpPr>
        <p:spPr/>
        <p:txBody>
          <a:bodyPr/>
          <a:lstStyle/>
          <a:p>
            <a:fld id="{D57F1E4F-1CFF-5643-939E-02111984F565}" type="slidenum">
              <a:rPr lang="en-US" smtClean="0"/>
              <a:t>9</a:t>
            </a:fld>
            <a:endParaRPr lang="en-US" dirty="0"/>
          </a:p>
        </p:txBody>
      </p:sp>
      <p:pic>
        <p:nvPicPr>
          <p:cNvPr id="6" name="Grooming Behavior">
            <a:hlinkClick r:id="" action="ppaction://media"/>
            <a:extLst>
              <a:ext uri="{FF2B5EF4-FFF2-40B4-BE49-F238E27FC236}">
                <a16:creationId xmlns:a16="http://schemas.microsoft.com/office/drawing/2014/main" id="{D0382115-E681-44EC-9096-32E1DD6F50E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292210" y="1724174"/>
            <a:ext cx="6688403" cy="3762226"/>
          </a:xfrm>
          <a:prstGeom prst="rect">
            <a:avLst/>
          </a:prstGeom>
        </p:spPr>
      </p:pic>
    </p:spTree>
    <p:extLst>
      <p:ext uri="{BB962C8B-B14F-4D97-AF65-F5344CB8AC3E}">
        <p14:creationId xmlns:p14="http://schemas.microsoft.com/office/powerpoint/2010/main" val="425172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6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Presentation1" id="{984A057A-306C-7F4F-BF86-5C813C301C3D}" vid="{904F8EA7-75D2-E042-9E35-DB22D9613B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AF88658E6A00246963CC8649E135DA0" ma:contentTypeVersion="13" ma:contentTypeDescription="Create a new document." ma:contentTypeScope="" ma:versionID="bae8f54d11a2db5bd09555eb35be54d6">
  <xsd:schema xmlns:xsd="http://www.w3.org/2001/XMLSchema" xmlns:xs="http://www.w3.org/2001/XMLSchema" xmlns:p="http://schemas.microsoft.com/office/2006/metadata/properties" xmlns:ns3="79fdbb77-c237-4b7d-8d89-8b45ff2ce130" xmlns:ns4="e3b638b0-96dc-4439-a85a-a505d0b4f5e0" targetNamespace="http://schemas.microsoft.com/office/2006/metadata/properties" ma:root="true" ma:fieldsID="066614bf05d737c1ad9a4c0844c8fe38" ns3:_="" ns4:_="">
    <xsd:import namespace="79fdbb77-c237-4b7d-8d89-8b45ff2ce130"/>
    <xsd:import namespace="e3b638b0-96dc-4439-a85a-a505d0b4f5e0"/>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fdbb77-c237-4b7d-8d89-8b45ff2ce1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3b638b0-96dc-4439-a85a-a505d0b4f5e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14F025-A054-419A-95A8-193722B78061}">
  <ds:schemaRefs>
    <ds:schemaRef ds:uri="http://schemas.microsoft.com/sharepoint/v3/contenttype/forms"/>
  </ds:schemaRefs>
</ds:datastoreItem>
</file>

<file path=customXml/itemProps2.xml><?xml version="1.0" encoding="utf-8"?>
<ds:datastoreItem xmlns:ds="http://schemas.openxmlformats.org/officeDocument/2006/customXml" ds:itemID="{AD45C272-D2A6-475F-80A3-F3B1E9622D6F}">
  <ds:schemaRefs>
    <ds:schemaRef ds:uri="79fdbb77-c237-4b7d-8d89-8b45ff2ce130"/>
    <ds:schemaRef ds:uri="http://purl.org/dc/terms/"/>
    <ds:schemaRef ds:uri="http://schemas.microsoft.com/office/2006/documentManagement/types"/>
    <ds:schemaRef ds:uri="http://schemas.microsoft.com/office/2006/metadata/properties"/>
    <ds:schemaRef ds:uri="e3b638b0-96dc-4439-a85a-a505d0b4f5e0"/>
    <ds:schemaRef ds:uri="http://schemas.microsoft.com/office/infopath/2007/PartnerControls"/>
    <ds:schemaRef ds:uri="http://www.w3.org/XML/1998/namespace"/>
    <ds:schemaRef ds:uri="http://schemas.openxmlformats.org/package/2006/metadata/core-properties"/>
    <ds:schemaRef ds:uri="http://purl.org/dc/dcmitype/"/>
    <ds:schemaRef ds:uri="http://purl.org/dc/elements/1.1/"/>
  </ds:schemaRefs>
</ds:datastoreItem>
</file>

<file path=customXml/itemProps3.xml><?xml version="1.0" encoding="utf-8"?>
<ds:datastoreItem xmlns:ds="http://schemas.openxmlformats.org/officeDocument/2006/customXml" ds:itemID="{E73BDBEB-335F-4969-B87A-A5FE955D27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9fdbb77-c237-4b7d-8d89-8b45ff2ce130"/>
    <ds:schemaRef ds:uri="e3b638b0-96dc-4439-a85a-a505d0b4f5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8632</TotalTime>
  <Words>6748</Words>
  <Application>Microsoft Office PowerPoint</Application>
  <PresentationFormat>Widescreen</PresentationFormat>
  <Paragraphs>711</Paragraphs>
  <Slides>42</Slides>
  <Notes>42</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1" baseType="lpstr">
      <vt:lpstr>.SF NS Symbols Regular</vt:lpstr>
      <vt:lpstr>Arial</vt:lpstr>
      <vt:lpstr>Calibri</vt:lpstr>
      <vt:lpstr>Symbol</vt:lpstr>
      <vt:lpstr>Times New Roman</vt:lpstr>
      <vt:lpstr>Wingdings</vt:lpstr>
      <vt:lpstr>Wingdings 3</vt:lpstr>
      <vt:lpstr>Ion</vt:lpstr>
      <vt:lpstr>Slide</vt:lpstr>
      <vt:lpstr>SAFEGUARDING GOD’S CHILDREN  </vt:lpstr>
      <vt:lpstr>PRAYER FOR THE PROTECTION OF CHILDREN</vt:lpstr>
      <vt:lpstr>INTRODUCTIONS</vt:lpstr>
      <vt:lpstr>WHY DO WE TRAIN?</vt:lpstr>
      <vt:lpstr>  </vt:lpstr>
      <vt:lpstr>SOME STATISTICS</vt:lpstr>
      <vt:lpstr>WHAT DOES AN OFFENDER NEED?</vt:lpstr>
      <vt:lpstr>HEALTHY BOUNDARIES</vt:lpstr>
      <vt:lpstr>GROOMING</vt:lpstr>
      <vt:lpstr>BEHAVIORS THAT VIOLATE BOUNDARIES – Warning Signs</vt:lpstr>
      <vt:lpstr>SCENARIO #1</vt:lpstr>
      <vt:lpstr>  </vt:lpstr>
      <vt:lpstr>DEFINITIONS POLICY PAGES 5-8</vt:lpstr>
      <vt:lpstr>CREATING SAFE AND HEALTHY ENVIRONMENTS POLICY PAGES 9-13 </vt:lpstr>
      <vt:lpstr>REFLECTION</vt:lpstr>
      <vt:lpstr>BEHAVIORAL STANDARDS FOR PERSONNEL </vt:lpstr>
      <vt:lpstr>APPROPRIATE DISPLAYS OF AFFECTION </vt:lpstr>
      <vt:lpstr>SEXUAL ACTIVITY BETWEEN CHILDREN</vt:lpstr>
      <vt:lpstr>WHAT IS BULLYING?</vt:lpstr>
      <vt:lpstr>  </vt:lpstr>
      <vt:lpstr>WARNING SIGNS FROM CHILDREN</vt:lpstr>
      <vt:lpstr>PHYSICAL SIGNS</vt:lpstr>
      <vt:lpstr> EMOTIONAL SIGNS</vt:lpstr>
      <vt:lpstr>BEHAVIORAL SIGNS</vt:lpstr>
      <vt:lpstr>RESPONDING TO SIGNS OF ABUSE</vt:lpstr>
      <vt:lpstr>PowerPoint Presentation</vt:lpstr>
      <vt:lpstr>CHECK IN</vt:lpstr>
      <vt:lpstr>Section 4</vt:lpstr>
      <vt:lpstr>MONITORING &amp; SUPERVISION Pages 13 - 19</vt:lpstr>
      <vt:lpstr> MONITORING</vt:lpstr>
      <vt:lpstr>ADEQUATE ADULT   SUPERVISION</vt:lpstr>
      <vt:lpstr>CHALLENGES TO SUPERVISION</vt:lpstr>
      <vt:lpstr> RESPONSIBLE PERSON</vt:lpstr>
      <vt:lpstr>CERTIFICATION REQUIREMENTS POLICY PAGES 23-27</vt:lpstr>
      <vt:lpstr>  </vt:lpstr>
      <vt:lpstr>RESPONDING TO POLICY VIOLATIONS</vt:lpstr>
      <vt:lpstr>THREE PART CONVERSATION  </vt:lpstr>
      <vt:lpstr>SCENARIO #2</vt:lpstr>
      <vt:lpstr>REPORTING SUSPECTED ABUSE OR NEGLECT  POLICY PAGE 28</vt:lpstr>
      <vt:lpstr>What are some reasons adults fail to report observed violations of policy? </vt:lpstr>
      <vt:lpstr>What observations or impression of the material would you like to share? </vt:lpstr>
      <vt:lpstr>CODE OF CONDUCT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SAFEGUARDING GOD’S CHILDREN   A Virtual Training</dc:title>
  <dc:creator>Danielle Tatro</dc:creator>
  <cp:lastModifiedBy>Danielle Tatro</cp:lastModifiedBy>
  <cp:revision>33</cp:revision>
  <cp:lastPrinted>2020-06-09T13:20:04Z</cp:lastPrinted>
  <dcterms:created xsi:type="dcterms:W3CDTF">2020-04-01T19:02:30Z</dcterms:created>
  <dcterms:modified xsi:type="dcterms:W3CDTF">2020-10-23T15:09:21Z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0x0101008AF88658E6A00246963CC8649E135DA0</vt:lpwstr>
  </property>
</Properties>
</file>