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4064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ranredd@gmail.com" TargetMode="External"/><Relationship Id="rId5" Type="http://schemas.openxmlformats.org/officeDocument/2006/relationships/hyperlink" Target="http://www.brothersandrewtexas.org/registration" TargetMode="External"/><Relationship Id="rId4" Type="http://schemas.openxmlformats.org/officeDocument/2006/relationships/hyperlink" Target="https://www.brothersandrewtexas.org/registration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-55173"/>
            <a:ext cx="12192000" cy="548640"/>
          </a:xfrm>
          <a:prstGeom prst="rect">
            <a:avLst/>
          </a:prstGeom>
          <a:solidFill>
            <a:srgbClr val="2D6B2D"/>
          </a:solidFill>
          <a:ln w="12700">
            <a:solidFill>
              <a:srgbClr val="2E6B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1216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Brotherhood of St. Andrew Texas Assembly</a:t>
            </a:r>
            <a:endParaRPr lang="en-US" sz="2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640080"/>
            <a:ext cx="594360" cy="8595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0120" y="621792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2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20th Annual Charity Golf Tournament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60120" y="10789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00" i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 Touch of Sanctuary"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8503920" y="594360"/>
            <a:ext cx="3429000" cy="822960"/>
          </a:xfrm>
          <a:prstGeom prst="rect">
            <a:avLst/>
          </a:prstGeom>
          <a:solidFill>
            <a:srgbClr val="2E6B2E"/>
          </a:solidFill>
          <a:ln w="12700">
            <a:solidFill>
              <a:srgbClr val="2E6B2E"/>
            </a:solidFill>
            <a:prstDash val="solid"/>
          </a:ln>
          <a:effectLst>
            <a:outerShdw blurRad="635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8503920" y="59436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Tuesday, May 12, 2026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503920" y="105156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dirty="0">
                <a:solidFill>
                  <a:srgbClr val="D4ED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Cypresswood Golf Club  •  Spring, TX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228600" y="1536192"/>
            <a:ext cx="1170432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182880" y="1645920"/>
            <a:ext cx="3749040" cy="4526280"/>
          </a:xfrm>
          <a:prstGeom prst="rect">
            <a:avLst/>
          </a:prstGeom>
          <a:solidFill>
            <a:srgbClr val="F7F7F5"/>
          </a:solidFill>
          <a:ln w="6350">
            <a:solidFill>
              <a:srgbClr val="E8E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138160" y="1645920"/>
            <a:ext cx="3931920" cy="4526280"/>
          </a:xfrm>
          <a:prstGeom prst="rect">
            <a:avLst/>
          </a:prstGeom>
          <a:solidFill>
            <a:srgbClr val="F7F7F5"/>
          </a:solidFill>
          <a:ln w="6350">
            <a:solidFill>
              <a:srgbClr val="E8E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069080" y="1737360"/>
            <a:ext cx="0" cy="434340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8046720" y="1737360"/>
            <a:ext cx="0" cy="434340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182880" y="1645920"/>
            <a:ext cx="3749040" cy="347472"/>
          </a:xfrm>
          <a:prstGeom prst="rect">
            <a:avLst/>
          </a:prstGeom>
          <a:solidFill>
            <a:srgbClr val="EAF2EA"/>
          </a:solidFill>
          <a:ln w="12700">
            <a:solidFill>
              <a:srgbClr val="EAF2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274320" y="164592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>
                <a:solidFill>
                  <a:srgbClr val="2E6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About the Tournament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365760" y="2029968"/>
            <a:ext cx="338328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320040" y="2103120"/>
            <a:ext cx="347472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1200"/>
              </a:spcAft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Proceeds from this event help fund the Brotherhood Annual Charitable Giving Program: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for At-Risk Boys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Scholarships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Veterans Support Organizations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Homeless Ministries</a:t>
            </a:r>
            <a:endParaRPr lang="en-US" sz="1600" dirty="0"/>
          </a:p>
        </p:txBody>
      </p:sp>
      <p:sp>
        <p:nvSpPr>
          <p:cNvPr id="19" name="Shape 16"/>
          <p:cNvSpPr/>
          <p:nvPr/>
        </p:nvSpPr>
        <p:spPr>
          <a:xfrm>
            <a:off x="365760" y="4069080"/>
            <a:ext cx="338328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274320" y="413308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2E6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Sponsorship Opportunities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320040" y="44805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Sponsor  </a:t>
            </a: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for pricing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320040" y="480060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Hole Sponsor  </a:t>
            </a: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 per hole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320040" y="51206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BBQ Sponsor  </a:t>
            </a: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 – 4 available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320040" y="54406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Beverage Cart  </a:t>
            </a: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 – 2 available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320040" y="57607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a Veteran  </a:t>
            </a: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 each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160520" y="1645920"/>
            <a:ext cx="37490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4251960" y="164592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>
                <a:solidFill>
                  <a:srgbClr val="2E6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 Schedule</a:t>
            </a:r>
            <a:endParaRPr lang="en-US" sz="1300" dirty="0"/>
          </a:p>
        </p:txBody>
      </p:sp>
      <p:sp>
        <p:nvSpPr>
          <p:cNvPr id="28" name="Shape 25"/>
          <p:cNvSpPr/>
          <p:nvPr/>
        </p:nvSpPr>
        <p:spPr>
          <a:xfrm>
            <a:off x="4343400" y="2029968"/>
            <a:ext cx="338328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4297680" y="21488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10:00 AM  </a:t>
            </a: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 &amp; Warm Up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4297680" y="24688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10:00 AM  </a:t>
            </a: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Auction Begins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4297680" y="27889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11:00 AM  </a:t>
            </a: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Driving Range Opens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4297680" y="31089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11:00 AM  </a:t>
            </a: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Lunch Begins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4297680" y="342900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dirty="0">
                <a:solidFill>
                  <a:srgbClr val="2E6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12:00 PM  Shotgun Start</a:t>
            </a:r>
            <a:endParaRPr lang="en-US" sz="1100" dirty="0"/>
          </a:p>
        </p:txBody>
      </p:sp>
      <p:sp>
        <p:nvSpPr>
          <p:cNvPr id="34" name="Shape 31"/>
          <p:cNvSpPr/>
          <p:nvPr/>
        </p:nvSpPr>
        <p:spPr>
          <a:xfrm>
            <a:off x="4343400" y="3822192"/>
            <a:ext cx="338328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4251960" y="388620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the Event</a:t>
            </a:r>
            <a:endParaRPr lang="en-US" sz="1200" dirty="0"/>
          </a:p>
        </p:txBody>
      </p:sp>
      <p:sp>
        <p:nvSpPr>
          <p:cNvPr id="36" name="Text 33"/>
          <p:cNvSpPr/>
          <p:nvPr/>
        </p:nvSpPr>
        <p:spPr>
          <a:xfrm>
            <a:off x="4297680" y="4224528"/>
            <a:ext cx="3474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BBQ Meal &amp; Awards Ceremony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4297680" y="4498848"/>
            <a:ext cx="3474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Door Prizes Drawing (must be present)</a:t>
            </a:r>
            <a:endParaRPr lang="en-US" sz="1100" dirty="0"/>
          </a:p>
        </p:txBody>
      </p:sp>
      <p:sp>
        <p:nvSpPr>
          <p:cNvPr id="38" name="Text 35"/>
          <p:cNvSpPr/>
          <p:nvPr/>
        </p:nvSpPr>
        <p:spPr>
          <a:xfrm>
            <a:off x="4297680" y="4773168"/>
            <a:ext cx="3474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Auction Closes</a:t>
            </a:r>
            <a:endParaRPr lang="en-US" sz="1100" dirty="0"/>
          </a:p>
        </p:txBody>
      </p:sp>
      <p:sp>
        <p:nvSpPr>
          <p:cNvPr id="39" name="Shape 36"/>
          <p:cNvSpPr/>
          <p:nvPr/>
        </p:nvSpPr>
        <p:spPr>
          <a:xfrm>
            <a:off x="4343400" y="5074920"/>
            <a:ext cx="338328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7"/>
          <p:cNvSpPr/>
          <p:nvPr/>
        </p:nvSpPr>
        <p:spPr>
          <a:xfrm>
            <a:off x="4251960" y="513892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Tournament Format</a:t>
            </a:r>
            <a:endParaRPr lang="en-US" sz="1200" dirty="0"/>
          </a:p>
        </p:txBody>
      </p:sp>
      <p:sp>
        <p:nvSpPr>
          <p:cNvPr id="41" name="Text 38"/>
          <p:cNvSpPr/>
          <p:nvPr/>
        </p:nvSpPr>
        <p:spPr>
          <a:xfrm>
            <a:off x="4297680" y="5468112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Scramble 4-Man Best Ball</a:t>
            </a:r>
            <a:endParaRPr lang="en-US" sz="1100" dirty="0"/>
          </a:p>
        </p:txBody>
      </p:sp>
      <p:sp>
        <p:nvSpPr>
          <p:cNvPr id="42" name="Text 39"/>
          <p:cNvSpPr/>
          <p:nvPr/>
        </p:nvSpPr>
        <p:spPr>
          <a:xfrm>
            <a:off x="4297680" y="5742432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051" b="1" dirty="0">
                <a:solidFill>
                  <a:srgbClr val="2E6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Prizes: </a:t>
            </a:r>
            <a:r>
              <a:rPr lang="en-US" sz="105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1st/2nd/3rd Place  •  Hole-in-One  •  Lowest Clergy  •  Longest Drive  •  Closest to Pin</a:t>
            </a:r>
            <a:endParaRPr lang="en-US" sz="1051" dirty="0"/>
          </a:p>
        </p:txBody>
      </p:sp>
      <p:sp>
        <p:nvSpPr>
          <p:cNvPr id="43" name="Shape 40"/>
          <p:cNvSpPr/>
          <p:nvPr/>
        </p:nvSpPr>
        <p:spPr>
          <a:xfrm>
            <a:off x="8138160" y="1645920"/>
            <a:ext cx="3931920" cy="347472"/>
          </a:xfrm>
          <a:prstGeom prst="rect">
            <a:avLst/>
          </a:prstGeom>
          <a:solidFill>
            <a:srgbClr val="EAF2EA"/>
          </a:solidFill>
          <a:ln w="12700">
            <a:solidFill>
              <a:srgbClr val="EAF2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1"/>
          <p:cNvSpPr/>
          <p:nvPr/>
        </p:nvSpPr>
        <p:spPr>
          <a:xfrm>
            <a:off x="8229600" y="164592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>
                <a:solidFill>
                  <a:srgbClr val="2E6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Registration</a:t>
            </a:r>
            <a:endParaRPr lang="en-US" sz="1300" dirty="0"/>
          </a:p>
        </p:txBody>
      </p:sp>
      <p:sp>
        <p:nvSpPr>
          <p:cNvPr id="45" name="Shape 42"/>
          <p:cNvSpPr/>
          <p:nvPr/>
        </p:nvSpPr>
        <p:spPr>
          <a:xfrm>
            <a:off x="8321040" y="2029968"/>
            <a:ext cx="365760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8321040" y="2121408"/>
            <a:ext cx="3520440" cy="457200"/>
          </a:xfrm>
          <a:prstGeom prst="rect">
            <a:avLst/>
          </a:prstGeom>
          <a:solidFill>
            <a:srgbClr val="EAF2EA"/>
          </a:solidFill>
          <a:ln w="9525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8366761" y="2194559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3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Individual Golfer: $125</a:t>
            </a:r>
            <a:endParaRPr lang="en-US" sz="1300" dirty="0"/>
          </a:p>
        </p:txBody>
      </p:sp>
      <p:sp>
        <p:nvSpPr>
          <p:cNvPr id="49" name="Shape 46"/>
          <p:cNvSpPr/>
          <p:nvPr/>
        </p:nvSpPr>
        <p:spPr>
          <a:xfrm>
            <a:off x="8321040" y="2651760"/>
            <a:ext cx="3520440" cy="406908"/>
          </a:xfrm>
          <a:prstGeom prst="rect">
            <a:avLst/>
          </a:prstGeom>
          <a:solidFill>
            <a:srgbClr val="EAF2EA"/>
          </a:solidFill>
          <a:ln w="9525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0" name="Text 47"/>
          <p:cNvSpPr/>
          <p:nvPr/>
        </p:nvSpPr>
        <p:spPr>
          <a:xfrm>
            <a:off x="8389620" y="2702052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3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of 4 Golfers: $500</a:t>
            </a:r>
            <a:endParaRPr lang="en-US" sz="1300" dirty="0"/>
          </a:p>
        </p:txBody>
      </p:sp>
      <p:sp>
        <p:nvSpPr>
          <p:cNvPr id="52" name="Shape 49"/>
          <p:cNvSpPr/>
          <p:nvPr/>
        </p:nvSpPr>
        <p:spPr>
          <a:xfrm>
            <a:off x="8321040" y="3611880"/>
            <a:ext cx="365760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/>
          <p:cNvSpPr/>
          <p:nvPr/>
        </p:nvSpPr>
        <p:spPr>
          <a:xfrm>
            <a:off x="8275320" y="367588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b="1" dirty="0">
                <a:solidFill>
                  <a:srgbClr val="2E6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Register Online:</a:t>
            </a:r>
            <a:endParaRPr lang="en-US" sz="1200" dirty="0"/>
          </a:p>
        </p:txBody>
      </p:sp>
      <p:sp>
        <p:nvSpPr>
          <p:cNvPr id="54" name="Text 51">
            <a:hlinkClick r:id="rId4"/>
          </p:cNvPr>
          <p:cNvSpPr/>
          <p:nvPr/>
        </p:nvSpPr>
        <p:spPr>
          <a:xfrm>
            <a:off x="8275320" y="395020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051" u="sng" dirty="0">
                <a:solidFill>
                  <a:srgbClr val="0563C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www.brothersandrewtexas.org/registration</a:t>
            </a:r>
            <a:endParaRPr lang="en-US" sz="1051" dirty="0"/>
          </a:p>
        </p:txBody>
      </p:sp>
      <p:sp>
        <p:nvSpPr>
          <p:cNvPr id="55" name="Shape 52"/>
          <p:cNvSpPr/>
          <p:nvPr/>
        </p:nvSpPr>
        <p:spPr>
          <a:xfrm>
            <a:off x="8321040" y="4297680"/>
            <a:ext cx="365760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3"/>
          <p:cNvSpPr/>
          <p:nvPr/>
        </p:nvSpPr>
        <p:spPr>
          <a:xfrm>
            <a:off x="8275320" y="436168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2E6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Register by Mail.       Literature and Brochures</a:t>
            </a:r>
            <a:endParaRPr lang="en-US" sz="1200" dirty="0"/>
          </a:p>
        </p:txBody>
      </p:sp>
      <p:sp>
        <p:nvSpPr>
          <p:cNvPr id="57" name="Text 54"/>
          <p:cNvSpPr/>
          <p:nvPr/>
        </p:nvSpPr>
        <p:spPr>
          <a:xfrm>
            <a:off x="8275320" y="4663440"/>
            <a:ext cx="1620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Brotherhood of St Andrew
c/o Patrick Parham
PO Box 12012
Spring, TX  77391</a:t>
            </a:r>
            <a:endParaRPr lang="en-US" sz="1100" dirty="0"/>
          </a:p>
        </p:txBody>
      </p:sp>
      <p:sp>
        <p:nvSpPr>
          <p:cNvPr id="58" name="Shape 55"/>
          <p:cNvSpPr/>
          <p:nvPr/>
        </p:nvSpPr>
        <p:spPr>
          <a:xfrm>
            <a:off x="8321040" y="5468112"/>
            <a:ext cx="365760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6"/>
          <p:cNvSpPr/>
          <p:nvPr/>
        </p:nvSpPr>
        <p:spPr>
          <a:xfrm>
            <a:off x="8275320" y="553212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100" b="1" dirty="0">
                <a:solidFill>
                  <a:srgbClr val="2E6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Further Information Contact: Randy Redd</a:t>
            </a:r>
            <a:endParaRPr lang="en-US" sz="1100" dirty="0"/>
          </a:p>
        </p:txBody>
      </p:sp>
      <p:sp>
        <p:nvSpPr>
          <p:cNvPr id="60" name="Text 57">
            <a:hlinkClick r:id="rId6"/>
          </p:cNvPr>
          <p:cNvSpPr/>
          <p:nvPr/>
        </p:nvSpPr>
        <p:spPr>
          <a:xfrm>
            <a:off x="8275320" y="580644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100" u="sng" dirty="0">
                <a:solidFill>
                  <a:srgbClr val="0563C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ranredd@gmail.com</a:t>
            </a:r>
            <a:endParaRPr lang="en-US" sz="1100" dirty="0"/>
          </a:p>
        </p:txBody>
      </p:sp>
      <p:sp>
        <p:nvSpPr>
          <p:cNvPr id="61" name="Shape 58"/>
          <p:cNvSpPr/>
          <p:nvPr/>
        </p:nvSpPr>
        <p:spPr>
          <a:xfrm>
            <a:off x="0" y="6473952"/>
            <a:ext cx="12161520" cy="384048"/>
          </a:xfrm>
          <a:prstGeom prst="rect">
            <a:avLst/>
          </a:prstGeom>
          <a:solidFill>
            <a:srgbClr val="2E6B2E"/>
          </a:solidFill>
          <a:ln w="12700">
            <a:solidFill>
              <a:srgbClr val="2E6B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59"/>
          <p:cNvSpPr/>
          <p:nvPr/>
        </p:nvSpPr>
        <p:spPr>
          <a:xfrm>
            <a:off x="0" y="6473952"/>
            <a:ext cx="12161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information: </a:t>
            </a:r>
            <a:r>
              <a:rPr lang="en-US" sz="11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www.brothersandrewtexas.org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The Brotherhood of St. Andrew has a mission to bring men and boys to Christ through Prayer, Study, and Service</a:t>
            </a:r>
            <a:endParaRPr lang="en-US" sz="1100" dirty="0"/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EE7C1379-A74A-C159-347D-054C1BFE3E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75351" y="667512"/>
            <a:ext cx="902660" cy="79793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351094EF-37ED-76A9-A6F7-5B013CCCC60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68464" y="3709424"/>
            <a:ext cx="557776" cy="557776"/>
          </a:xfrm>
          <a:prstGeom prst="rect">
            <a:avLst/>
          </a:prstGeom>
        </p:spPr>
      </p:pic>
      <p:sp>
        <p:nvSpPr>
          <p:cNvPr id="48" name="Shape 46">
            <a:extLst>
              <a:ext uri="{FF2B5EF4-FFF2-40B4-BE49-F238E27FC236}">
                <a16:creationId xmlns:a16="http://schemas.microsoft.com/office/drawing/2014/main" id="{821922CE-0E31-FE2F-70F4-BA8B2E9C314E}"/>
              </a:ext>
            </a:extLst>
          </p:cNvPr>
          <p:cNvSpPr/>
          <p:nvPr/>
        </p:nvSpPr>
        <p:spPr>
          <a:xfrm>
            <a:off x="8321040" y="3127249"/>
            <a:ext cx="3520440" cy="406908"/>
          </a:xfrm>
          <a:prstGeom prst="rect">
            <a:avLst/>
          </a:prstGeom>
          <a:solidFill>
            <a:srgbClr val="EAF2EA"/>
          </a:solidFill>
          <a:ln w="9525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4" name="Text 47">
            <a:extLst>
              <a:ext uri="{FF2B5EF4-FFF2-40B4-BE49-F238E27FC236}">
                <a16:creationId xmlns:a16="http://schemas.microsoft.com/office/drawing/2014/main" id="{FAA3AB36-1839-B6B3-A8BC-FE179ECECE26}"/>
              </a:ext>
            </a:extLst>
          </p:cNvPr>
          <p:cNvSpPr/>
          <p:nvPr/>
        </p:nvSpPr>
        <p:spPr>
          <a:xfrm>
            <a:off x="8412480" y="3168395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Limited Number of Free Veterans Spots – Contact Randy Redd </a:t>
            </a:r>
            <a:r>
              <a:rPr lang="en-US" sz="1100" b="1" i="1" dirty="0">
                <a:solidFill>
                  <a:srgbClr val="B886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(below)</a:t>
            </a:r>
            <a:endParaRPr lang="en-US" sz="1300" i="1" dirty="0"/>
          </a:p>
        </p:txBody>
      </p:sp>
      <p:sp>
        <p:nvSpPr>
          <p:cNvPr id="65" name="Text 51">
            <a:hlinkClick r:id="rId4"/>
            <a:extLst>
              <a:ext uri="{FF2B5EF4-FFF2-40B4-BE49-F238E27FC236}">
                <a16:creationId xmlns:a16="http://schemas.microsoft.com/office/drawing/2014/main" id="{3919B37E-FA90-C862-3142-5FB00AE7879F}"/>
              </a:ext>
            </a:extLst>
          </p:cNvPr>
          <p:cNvSpPr/>
          <p:nvPr/>
        </p:nvSpPr>
        <p:spPr>
          <a:xfrm>
            <a:off x="9895840" y="4617720"/>
            <a:ext cx="2002031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051" u="sng" dirty="0">
                <a:solidFill>
                  <a:srgbClr val="0563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</a:t>
            </a:r>
            <a:r>
              <a:rPr lang="en-US" sz="1051" u="sng" dirty="0" err="1">
                <a:solidFill>
                  <a:srgbClr val="0563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brothersandrewtexas.org</a:t>
            </a:r>
            <a:r>
              <a:rPr lang="en-US" sz="1051" u="sng" dirty="0">
                <a:solidFill>
                  <a:srgbClr val="0563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/resources/</a:t>
            </a:r>
            <a:endParaRPr lang="en-US" sz="1051" dirty="0"/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E610E8D6-CB0A-7A94-E64C-1F9212133B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V="1">
            <a:off x="11226801" y="4800600"/>
            <a:ext cx="599439" cy="5994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123</TotalTime>
  <Words>277</Words>
  <Application>Microsoft Macintosh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BStA 20th Annual Charity Golf Tournament</dc:title>
  <dc:subject>PptxGenJS Presentation</dc:subject>
  <dc:creator>PptxGenJS</dc:creator>
  <cp:lastModifiedBy>Albina Velasco</cp:lastModifiedBy>
  <cp:revision>6</cp:revision>
  <cp:lastPrinted>2026-02-18T16:25:12Z</cp:lastPrinted>
  <dcterms:created xsi:type="dcterms:W3CDTF">2026-02-18T16:15:59Z</dcterms:created>
  <dcterms:modified xsi:type="dcterms:W3CDTF">2026-03-24T19:13:36Z</dcterms:modified>
</cp:coreProperties>
</file>